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5"/>
  </p:notesMasterIdLst>
  <p:sldIdLst>
    <p:sldId id="279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5" r:id="rId12"/>
    <p:sldId id="288" r:id="rId13"/>
    <p:sldId id="296" r:id="rId14"/>
    <p:sldId id="402" r:id="rId15"/>
    <p:sldId id="289" r:id="rId16"/>
    <p:sldId id="297" r:id="rId17"/>
    <p:sldId id="403" r:id="rId18"/>
    <p:sldId id="298" r:id="rId19"/>
    <p:sldId id="301" r:id="rId20"/>
    <p:sldId id="299" r:id="rId21"/>
    <p:sldId id="300" r:id="rId22"/>
    <p:sldId id="302" r:id="rId23"/>
    <p:sldId id="303" r:id="rId24"/>
    <p:sldId id="307" r:id="rId25"/>
    <p:sldId id="304" r:id="rId26"/>
    <p:sldId id="305" r:id="rId27"/>
    <p:sldId id="306" r:id="rId28"/>
    <p:sldId id="308" r:id="rId29"/>
    <p:sldId id="337" r:id="rId30"/>
    <p:sldId id="338" r:id="rId31"/>
    <p:sldId id="339" r:id="rId32"/>
    <p:sldId id="340" r:id="rId33"/>
    <p:sldId id="341" r:id="rId34"/>
    <p:sldId id="342" r:id="rId35"/>
    <p:sldId id="315" r:id="rId36"/>
    <p:sldId id="309" r:id="rId37"/>
    <p:sldId id="310" r:id="rId38"/>
    <p:sldId id="311" r:id="rId39"/>
    <p:sldId id="312" r:id="rId40"/>
    <p:sldId id="316" r:id="rId41"/>
    <p:sldId id="335" r:id="rId42"/>
    <p:sldId id="314" r:id="rId43"/>
    <p:sldId id="317" r:id="rId44"/>
    <p:sldId id="336" r:id="rId45"/>
    <p:sldId id="318" r:id="rId46"/>
    <p:sldId id="319" r:id="rId47"/>
    <p:sldId id="320" r:id="rId48"/>
    <p:sldId id="404" r:id="rId49"/>
    <p:sldId id="322" r:id="rId50"/>
    <p:sldId id="323" r:id="rId51"/>
    <p:sldId id="324" r:id="rId52"/>
    <p:sldId id="325" r:id="rId53"/>
    <p:sldId id="326" r:id="rId54"/>
    <p:sldId id="343" r:id="rId55"/>
    <p:sldId id="327" r:id="rId56"/>
    <p:sldId id="344" r:id="rId57"/>
    <p:sldId id="346" r:id="rId58"/>
    <p:sldId id="345" r:id="rId59"/>
    <p:sldId id="328" r:id="rId60"/>
    <p:sldId id="329" r:id="rId61"/>
    <p:sldId id="330" r:id="rId62"/>
    <p:sldId id="331" r:id="rId63"/>
    <p:sldId id="332" r:id="rId64"/>
    <p:sldId id="347" r:id="rId65"/>
    <p:sldId id="333" r:id="rId66"/>
    <p:sldId id="334" r:id="rId67"/>
    <p:sldId id="348" r:id="rId68"/>
    <p:sldId id="407" r:id="rId69"/>
    <p:sldId id="405" r:id="rId70"/>
    <p:sldId id="349" r:id="rId71"/>
    <p:sldId id="350" r:id="rId72"/>
    <p:sldId id="408" r:id="rId73"/>
    <p:sldId id="412" r:id="rId74"/>
    <p:sldId id="413" r:id="rId75"/>
    <p:sldId id="409" r:id="rId76"/>
    <p:sldId id="416" r:id="rId77"/>
    <p:sldId id="423" r:id="rId78"/>
    <p:sldId id="424" r:id="rId79"/>
    <p:sldId id="425" r:id="rId80"/>
    <p:sldId id="420" r:id="rId81"/>
    <p:sldId id="421" r:id="rId82"/>
    <p:sldId id="422" r:id="rId83"/>
    <p:sldId id="418" r:id="rId84"/>
    <p:sldId id="419" r:id="rId85"/>
    <p:sldId id="426" r:id="rId86"/>
    <p:sldId id="411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427" r:id="rId96"/>
    <p:sldId id="417" r:id="rId97"/>
    <p:sldId id="359" r:id="rId98"/>
    <p:sldId id="360" r:id="rId99"/>
    <p:sldId id="361" r:id="rId100"/>
    <p:sldId id="362" r:id="rId101"/>
    <p:sldId id="391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415" r:id="rId113"/>
    <p:sldId id="381" r:id="rId1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D5CCB-DC02-46ED-BB77-8183310FFE4A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609A5-1D61-4B90-A711-0719002E690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9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5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609A5-1D61-4B90-A711-0719002E690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7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630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966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391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609A5-1D61-4B90-A711-0719002E690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7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66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61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09A5-1D61-4B90-A711-0719002E6906}" type="slidenum">
              <a:rPr lang="pt-PT" smtClean="0"/>
              <a:t>101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857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260648"/>
            <a:ext cx="7956376" cy="1368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64" y="373224"/>
            <a:ext cx="763284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6984776" cy="488600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260648"/>
            <a:ext cx="7956376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188" y="373224"/>
            <a:ext cx="7632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9512" y="1783357"/>
            <a:ext cx="3744416" cy="4886003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800"/>
            </a:lvl1pPr>
            <a:lvl2pPr>
              <a:buClr>
                <a:schemeClr val="accent2">
                  <a:lumMod val="75000"/>
                </a:schemeClr>
              </a:buClr>
              <a:defRPr sz="2400"/>
            </a:lvl2pPr>
            <a:lvl3pPr>
              <a:buClr>
                <a:schemeClr val="accent2">
                  <a:lumMod val="75000"/>
                </a:schemeClr>
              </a:buClr>
              <a:defRPr sz="2000"/>
            </a:lvl3pPr>
            <a:lvl4pPr>
              <a:buClr>
                <a:schemeClr val="accent2">
                  <a:lumMod val="75000"/>
                </a:schemeClr>
              </a:buClr>
              <a:defRPr sz="1800"/>
            </a:lvl4pPr>
            <a:lvl5pPr>
              <a:buClr>
                <a:schemeClr val="accent2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067944" y="1783357"/>
            <a:ext cx="3744000" cy="4886003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 sz="2800"/>
            </a:lvl1pPr>
            <a:lvl2pPr>
              <a:buClr>
                <a:schemeClr val="accent2">
                  <a:lumMod val="75000"/>
                </a:schemeClr>
              </a:buClr>
              <a:defRPr sz="2400"/>
            </a:lvl2pPr>
            <a:lvl3pPr>
              <a:buClr>
                <a:schemeClr val="accent2">
                  <a:lumMod val="75000"/>
                </a:schemeClr>
              </a:buClr>
              <a:defRPr sz="2000"/>
            </a:lvl3pPr>
            <a:lvl4pPr>
              <a:buClr>
                <a:schemeClr val="accent2">
                  <a:lumMod val="75000"/>
                </a:schemeClr>
              </a:buClr>
              <a:defRPr sz="1800"/>
            </a:lvl4pPr>
            <a:lvl5pPr>
              <a:buClr>
                <a:schemeClr val="accent2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>
          <a:xfrm>
            <a:off x="0" y="260648"/>
            <a:ext cx="7956376" cy="136815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188" y="373224"/>
            <a:ext cx="7632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3744000" cy="67756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79512" y="2484586"/>
            <a:ext cx="3744000" cy="4184774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3">
                  <a:lumMod val="50000"/>
                </a:schemeClr>
              </a:buClr>
              <a:defRPr sz="2000"/>
            </a:lvl2pPr>
            <a:lvl3pPr>
              <a:buClr>
                <a:schemeClr val="accent3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3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067944" y="1853133"/>
            <a:ext cx="3744000" cy="6762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067944" y="2492896"/>
            <a:ext cx="3744000" cy="4176464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3">
                  <a:lumMod val="50000"/>
                </a:schemeClr>
              </a:buClr>
              <a:defRPr sz="2000"/>
            </a:lvl2pPr>
            <a:lvl3pPr>
              <a:buClr>
                <a:schemeClr val="accent3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3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0" y="260648"/>
            <a:ext cx="7956376" cy="13681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188" y="373224"/>
            <a:ext cx="7632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3F8A-1AFD-4ABE-B311-C37809F518B7}" type="datetimeFigureOut">
              <a:rPr lang="pt-PT" smtClean="0"/>
              <a:t>05/06/2018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3B36-FE33-4B00-8397-A6BF71910BB8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424936" cy="4320479"/>
          </a:xfrm>
        </p:spPr>
        <p:txBody>
          <a:bodyPr>
            <a:noAutofit/>
          </a:bodyPr>
          <a:lstStyle/>
          <a:p>
            <a:r>
              <a:rPr lang="pt-PT" sz="6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Afcoe-Europe</a:t>
            </a:r>
            <a:br>
              <a:rPr lang="pt-PT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PT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6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Summer</a:t>
            </a:r>
            <a:r>
              <a:rPr lang="pt-PT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60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br>
              <a:rPr lang="pt-PT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PT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5708848"/>
            <a:ext cx="8424936" cy="175260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/>
                </a:solidFill>
              </a:rPr>
              <a:t>Non </a:t>
            </a:r>
            <a:r>
              <a:rPr lang="pt-PT" sz="4000" b="1" dirty="0" err="1">
                <a:solidFill>
                  <a:schemeClr val="tx1"/>
                </a:solidFill>
              </a:rPr>
              <a:t>Violent</a:t>
            </a:r>
            <a:r>
              <a:rPr lang="pt-PT" sz="4000" b="1" dirty="0">
                <a:solidFill>
                  <a:schemeClr val="tx1"/>
                </a:solidFill>
              </a:rPr>
              <a:t> </a:t>
            </a:r>
            <a:r>
              <a:rPr lang="pt-PT" sz="4000" b="1" dirty="0" err="1">
                <a:solidFill>
                  <a:schemeClr val="tx1"/>
                </a:solidFill>
              </a:rPr>
              <a:t>Communication</a:t>
            </a:r>
            <a:endParaRPr lang="pt-PT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Creating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internal</a:t>
            </a:r>
            <a:r>
              <a:rPr lang="pt-PT" b="1" dirty="0"/>
              <a:t> </a:t>
            </a:r>
            <a:r>
              <a:rPr lang="pt-PT" b="1" dirty="0" err="1"/>
              <a:t>space</a:t>
            </a:r>
            <a:br>
              <a:rPr lang="pt-PT" dirty="0"/>
            </a:br>
            <a:r>
              <a:rPr lang="pt-PT" dirty="0"/>
              <a:t> 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/>
          </a:bodyPr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NVC </a:t>
            </a:r>
            <a:r>
              <a:rPr lang="pt-PT" dirty="0" err="1"/>
              <a:t>happens</a:t>
            </a:r>
            <a:r>
              <a:rPr lang="pt-PT" dirty="0"/>
              <a:t> more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create</a:t>
            </a:r>
            <a:r>
              <a:rPr lang="pt-PT" dirty="0"/>
              <a:t> a </a:t>
            </a:r>
            <a:r>
              <a:rPr lang="pt-PT" dirty="0" err="1"/>
              <a:t>place</a:t>
            </a:r>
            <a:r>
              <a:rPr lang="pt-PT" dirty="0"/>
              <a:t> in </a:t>
            </a:r>
            <a:r>
              <a:rPr lang="pt-PT" dirty="0" err="1"/>
              <a:t>ourselves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supports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:</a:t>
            </a:r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spaciusness</a:t>
            </a:r>
            <a:r>
              <a:rPr lang="pt-PT" u="sng" dirty="0"/>
              <a:t>.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discovering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already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,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putting</a:t>
            </a:r>
            <a:r>
              <a:rPr lang="pt-PT" dirty="0"/>
              <a:t> more </a:t>
            </a:r>
            <a:r>
              <a:rPr lang="pt-PT" dirty="0" err="1"/>
              <a:t>stuff</a:t>
            </a:r>
            <a:r>
              <a:rPr lang="pt-PT" dirty="0"/>
              <a:t> in</a:t>
            </a:r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awareness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self</a:t>
            </a:r>
            <a:r>
              <a:rPr lang="pt-PT" dirty="0"/>
              <a:t> in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moment</a:t>
            </a:r>
            <a:r>
              <a:rPr lang="pt-PT" dirty="0"/>
              <a:t>, </a:t>
            </a:r>
            <a:r>
              <a:rPr lang="pt-PT" dirty="0" err="1"/>
              <a:t>noticing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thoughts</a:t>
            </a:r>
            <a:r>
              <a:rPr lang="pt-PT" dirty="0"/>
              <a:t>, </a:t>
            </a:r>
            <a:r>
              <a:rPr lang="pt-PT" dirty="0" err="1"/>
              <a:t>my</a:t>
            </a:r>
            <a:r>
              <a:rPr lang="pt-PT" dirty="0"/>
              <a:t> body </a:t>
            </a:r>
            <a:r>
              <a:rPr lang="pt-PT" dirty="0" err="1"/>
              <a:t>sensations</a:t>
            </a:r>
            <a:r>
              <a:rPr lang="pt-PT" dirty="0"/>
              <a:t>, </a:t>
            </a:r>
            <a:r>
              <a:rPr lang="pt-PT" dirty="0" err="1"/>
              <a:t>my</a:t>
            </a:r>
            <a:r>
              <a:rPr lang="pt-PT" dirty="0"/>
              <a:t> feelings,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intentions</a:t>
            </a:r>
            <a:r>
              <a:rPr lang="pt-PT" dirty="0"/>
              <a:t>,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,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choices</a:t>
            </a: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46283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endParaRPr lang="pt-PT" dirty="0"/>
          </a:p>
          <a:p>
            <a:r>
              <a:rPr lang="pt-PT" dirty="0" err="1"/>
              <a:t>Mourning</a:t>
            </a:r>
            <a:r>
              <a:rPr lang="pt-PT" dirty="0"/>
              <a:t>  in NVC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process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connecting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unmet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feelings </a:t>
            </a:r>
            <a:r>
              <a:rPr lang="pt-PT" dirty="0" err="1"/>
              <a:t>that</a:t>
            </a:r>
            <a:r>
              <a:rPr lang="pt-PT" dirty="0"/>
              <a:t> are </a:t>
            </a:r>
            <a:r>
              <a:rPr lang="pt-PT" dirty="0" err="1"/>
              <a:t>generated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less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perfect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regret</a:t>
            </a:r>
            <a:r>
              <a:rPr lang="pt-PT" dirty="0"/>
              <a:t> </a:t>
            </a:r>
            <a:r>
              <a:rPr lang="pt-PT" dirty="0" err="1"/>
              <a:t>without</a:t>
            </a:r>
            <a:r>
              <a:rPr lang="pt-PT" dirty="0"/>
              <a:t> </a:t>
            </a:r>
            <a:r>
              <a:rPr lang="pt-PT" dirty="0" err="1"/>
              <a:t>blaming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hating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.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NVC </a:t>
            </a:r>
            <a:r>
              <a:rPr lang="pt-PT" b="1" dirty="0" err="1"/>
              <a:t>Mourning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62006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PT" dirty="0"/>
              <a:t>Use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flow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chart</a:t>
            </a:r>
            <a:r>
              <a:rPr lang="pt-PT" dirty="0"/>
              <a:t> </a:t>
            </a:r>
            <a:r>
              <a:rPr lang="pt-PT" dirty="0" err="1"/>
              <a:t>given</a:t>
            </a:r>
            <a:r>
              <a:rPr lang="pt-PT" dirty="0"/>
              <a:t> to </a:t>
            </a:r>
            <a:r>
              <a:rPr lang="pt-PT" dirty="0" err="1"/>
              <a:t>mourn</a:t>
            </a:r>
            <a:r>
              <a:rPr lang="pt-PT" dirty="0"/>
              <a:t> a </a:t>
            </a:r>
            <a:r>
              <a:rPr lang="pt-PT" dirty="0" err="1"/>
              <a:t>choice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made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past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regret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0"/>
            <a:r>
              <a:rPr lang="pt-PT" b="1" dirty="0" err="1"/>
              <a:t>Observation</a:t>
            </a:r>
            <a:r>
              <a:rPr lang="pt-PT" dirty="0"/>
              <a:t>: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did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past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I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regret</a:t>
            </a:r>
            <a:endParaRPr lang="pt-PT" dirty="0"/>
          </a:p>
          <a:p>
            <a:pPr lvl="0"/>
            <a:r>
              <a:rPr lang="pt-PT" b="1" dirty="0"/>
              <a:t>Self-</a:t>
            </a:r>
            <a:r>
              <a:rPr lang="pt-PT" b="1" dirty="0" err="1"/>
              <a:t>judgments</a:t>
            </a:r>
            <a:r>
              <a:rPr lang="pt-PT" dirty="0"/>
              <a:t>: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myself</a:t>
            </a:r>
            <a:r>
              <a:rPr lang="pt-PT" dirty="0"/>
              <a:t> for </a:t>
            </a:r>
            <a:r>
              <a:rPr lang="pt-PT" dirty="0" err="1"/>
              <a:t>having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said</a:t>
            </a:r>
            <a:endParaRPr lang="pt-PT" dirty="0"/>
          </a:p>
          <a:p>
            <a:pPr lvl="0"/>
            <a:r>
              <a:rPr lang="pt-PT" b="1" dirty="0" err="1"/>
              <a:t>Current</a:t>
            </a:r>
            <a:r>
              <a:rPr lang="pt-PT" b="1" dirty="0"/>
              <a:t> feelings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needs</a:t>
            </a:r>
            <a:r>
              <a:rPr lang="pt-PT" dirty="0"/>
              <a:t>: </a:t>
            </a:r>
            <a:r>
              <a:rPr lang="pt-PT" dirty="0" err="1"/>
              <a:t>translate</a:t>
            </a:r>
            <a:r>
              <a:rPr lang="pt-PT" dirty="0"/>
              <a:t> self-</a:t>
            </a:r>
            <a:r>
              <a:rPr lang="pt-PT" dirty="0" err="1"/>
              <a:t>judgments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lvl="0"/>
            <a:r>
              <a:rPr lang="pt-PT" b="1" dirty="0" err="1"/>
              <a:t>Empathy</a:t>
            </a:r>
            <a:r>
              <a:rPr lang="pt-PT" b="1" dirty="0"/>
              <a:t> for </a:t>
            </a:r>
            <a:r>
              <a:rPr lang="pt-PT" b="1" dirty="0" err="1"/>
              <a:t>yourself</a:t>
            </a:r>
            <a:r>
              <a:rPr lang="pt-PT" dirty="0"/>
              <a:t>: determine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I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trying</a:t>
            </a:r>
            <a:r>
              <a:rPr lang="pt-PT" dirty="0"/>
              <a:t> to </a:t>
            </a:r>
            <a:r>
              <a:rPr lang="pt-PT" dirty="0" err="1"/>
              <a:t>fulfill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chose</a:t>
            </a:r>
            <a:r>
              <a:rPr lang="pt-PT" dirty="0"/>
              <a:t> to take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action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I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regret</a:t>
            </a:r>
            <a:endParaRPr lang="pt-PT" dirty="0"/>
          </a:p>
          <a:p>
            <a:pPr lvl="0"/>
            <a:r>
              <a:rPr lang="pt-PT" b="1" dirty="0" err="1"/>
              <a:t>Current</a:t>
            </a:r>
            <a:r>
              <a:rPr lang="pt-PT" b="1" dirty="0"/>
              <a:t> </a:t>
            </a:r>
            <a:r>
              <a:rPr lang="pt-PT" b="1" dirty="0" err="1"/>
              <a:t>request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myself</a:t>
            </a:r>
            <a:r>
              <a:rPr lang="pt-PT" dirty="0"/>
              <a:t>: </a:t>
            </a:r>
            <a:r>
              <a:rPr lang="pt-PT" dirty="0" err="1"/>
              <a:t>Aware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current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unfulfilled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,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to </a:t>
            </a:r>
            <a:r>
              <a:rPr lang="pt-PT" dirty="0" err="1"/>
              <a:t>address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in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manner</a:t>
            </a:r>
            <a:endParaRPr lang="pt-PT" dirty="0"/>
          </a:p>
          <a:p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NVC </a:t>
            </a:r>
            <a:r>
              <a:rPr lang="pt-PT" b="1" dirty="0" err="1"/>
              <a:t>Mourning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87629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things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doing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to do </a:t>
            </a:r>
            <a:r>
              <a:rPr lang="pt-PT" dirty="0" err="1"/>
              <a:t>them</a:t>
            </a:r>
            <a:r>
              <a:rPr lang="pt-PT" dirty="0"/>
              <a:t> </a:t>
            </a:r>
            <a:r>
              <a:rPr lang="pt-PT" dirty="0" err="1"/>
              <a:t>anyway</a:t>
            </a:r>
            <a:r>
              <a:rPr lang="pt-PT" dirty="0"/>
              <a:t>.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In NVC,</a:t>
            </a:r>
          </a:p>
          <a:p>
            <a:r>
              <a:rPr lang="pt-PT" dirty="0"/>
              <a:t>“ I </a:t>
            </a:r>
            <a:r>
              <a:rPr lang="pt-PT" dirty="0" err="1"/>
              <a:t>have</a:t>
            </a:r>
            <a:r>
              <a:rPr lang="pt-PT" dirty="0"/>
              <a:t> to……………………………”</a:t>
            </a:r>
          </a:p>
          <a:p>
            <a:pPr marL="0" indent="0">
              <a:buNone/>
            </a:pPr>
            <a:r>
              <a:rPr lang="pt-PT" dirty="0"/>
              <a:t>Is “</a:t>
            </a:r>
            <a:r>
              <a:rPr lang="pt-PT" dirty="0" err="1"/>
              <a:t>translated</a:t>
            </a:r>
            <a:r>
              <a:rPr lang="pt-PT" dirty="0"/>
              <a:t>” </a:t>
            </a:r>
            <a:r>
              <a:rPr lang="pt-PT" dirty="0" err="1"/>
              <a:t>into</a:t>
            </a:r>
            <a:r>
              <a:rPr lang="pt-PT" dirty="0"/>
              <a:t>: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“ </a:t>
            </a:r>
            <a:r>
              <a:rPr lang="pt-PT" i="1" dirty="0"/>
              <a:t>I </a:t>
            </a:r>
            <a:r>
              <a:rPr lang="pt-PT" i="1" dirty="0" err="1"/>
              <a:t>chose</a:t>
            </a:r>
            <a:r>
              <a:rPr lang="pt-PT" i="1" dirty="0"/>
              <a:t> to</a:t>
            </a:r>
            <a:r>
              <a:rPr lang="pt-PT" dirty="0"/>
              <a:t>…………………. </a:t>
            </a:r>
            <a:r>
              <a:rPr lang="pt-PT" i="1" dirty="0" err="1"/>
              <a:t>because</a:t>
            </a:r>
            <a:r>
              <a:rPr lang="pt-PT" i="1" dirty="0"/>
              <a:t> I </a:t>
            </a:r>
            <a:r>
              <a:rPr lang="pt-PT" i="1" dirty="0" err="1"/>
              <a:t>want</a:t>
            </a:r>
            <a:r>
              <a:rPr lang="pt-PT" i="1" dirty="0"/>
              <a:t> to………..”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794612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br>
              <a:rPr lang="pt-PT" b="1" dirty="0"/>
            </a:br>
            <a:r>
              <a:rPr lang="pt-PT" b="1" dirty="0" err="1"/>
              <a:t>Translating</a:t>
            </a:r>
            <a:r>
              <a:rPr lang="pt-PT" b="1" dirty="0"/>
              <a:t> </a:t>
            </a:r>
            <a:br>
              <a:rPr lang="pt-PT" b="1" dirty="0"/>
            </a:br>
            <a:r>
              <a:rPr lang="pt-PT" b="1" dirty="0"/>
              <a:t>“ </a:t>
            </a:r>
            <a:r>
              <a:rPr lang="pt-PT" b="1" dirty="0" err="1"/>
              <a:t>Have</a:t>
            </a:r>
            <a:r>
              <a:rPr lang="pt-PT" b="1" dirty="0"/>
              <a:t> to” to “</a:t>
            </a:r>
            <a:r>
              <a:rPr lang="pt-PT" b="1" dirty="0" err="1"/>
              <a:t>Choose</a:t>
            </a:r>
            <a:r>
              <a:rPr lang="pt-PT" b="1" dirty="0"/>
              <a:t> to”</a:t>
            </a:r>
            <a:br>
              <a:rPr lang="pt-PT" dirty="0"/>
            </a:br>
            <a:r>
              <a:rPr lang="pt-PT" b="1" dirty="0"/>
              <a:t> 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7888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 err="1"/>
              <a:t>Divorce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other</a:t>
            </a:r>
            <a:r>
              <a:rPr lang="pt-PT" b="1" dirty="0"/>
              <a:t> </a:t>
            </a:r>
            <a:r>
              <a:rPr lang="pt-PT" b="1" dirty="0" err="1"/>
              <a:t>person</a:t>
            </a:r>
            <a:r>
              <a:rPr lang="pt-PT" b="1" dirty="0"/>
              <a:t> </a:t>
            </a:r>
            <a:r>
              <a:rPr lang="pt-PT" b="1" dirty="0" err="1"/>
              <a:t>from</a:t>
            </a:r>
            <a:r>
              <a:rPr lang="pt-PT" b="1" dirty="0"/>
              <a:t> </a:t>
            </a:r>
            <a:r>
              <a:rPr lang="pt-PT" b="1" dirty="0" err="1"/>
              <a:t>any</a:t>
            </a:r>
            <a:r>
              <a:rPr lang="pt-PT" b="1" dirty="0"/>
              <a:t> </a:t>
            </a:r>
            <a:r>
              <a:rPr lang="pt-PT" b="1" dirty="0" err="1"/>
              <a:t>responsibiity</a:t>
            </a:r>
            <a:r>
              <a:rPr lang="pt-PT" b="1" dirty="0"/>
              <a:t> for </a:t>
            </a:r>
            <a:r>
              <a:rPr lang="pt-PT" b="1" dirty="0" err="1"/>
              <a:t>our</a:t>
            </a:r>
            <a:r>
              <a:rPr lang="pt-PT" b="1" dirty="0"/>
              <a:t> </a:t>
            </a:r>
            <a:r>
              <a:rPr lang="pt-PT" b="1" dirty="0" err="1"/>
              <a:t>anger</a:t>
            </a:r>
            <a:endParaRPr lang="pt-PT" dirty="0"/>
          </a:p>
          <a:p>
            <a:pPr marL="0" indent="0">
              <a:buNone/>
            </a:pPr>
            <a:r>
              <a:rPr lang="pt-PT" b="1" dirty="0"/>
              <a:t> </a:t>
            </a:r>
            <a:endParaRPr lang="pt-PT" dirty="0"/>
          </a:p>
          <a:p>
            <a:pPr lvl="0"/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never</a:t>
            </a:r>
            <a:r>
              <a:rPr lang="pt-PT" dirty="0"/>
              <a:t> </a:t>
            </a:r>
            <a:r>
              <a:rPr lang="pt-PT" dirty="0" err="1"/>
              <a:t>angry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do</a:t>
            </a:r>
          </a:p>
          <a:p>
            <a:pPr lvl="0"/>
            <a:r>
              <a:rPr lang="pt-PT" dirty="0" err="1"/>
              <a:t>Violence</a:t>
            </a:r>
            <a:r>
              <a:rPr lang="pt-PT" dirty="0"/>
              <a:t> comes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belief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cause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anger</a:t>
            </a:r>
            <a:endParaRPr lang="pt-PT" dirty="0"/>
          </a:p>
          <a:p>
            <a:pPr lvl="0"/>
            <a:r>
              <a:rPr lang="pt-PT" dirty="0" err="1"/>
              <a:t>The</a:t>
            </a:r>
            <a:r>
              <a:rPr lang="pt-PT" dirty="0"/>
              <a:t> cause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anger</a:t>
            </a:r>
            <a:r>
              <a:rPr lang="pt-PT" dirty="0"/>
              <a:t> lies 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thinking</a:t>
            </a:r>
            <a:r>
              <a:rPr lang="pt-PT" dirty="0"/>
              <a:t> –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cause </a:t>
            </a:r>
          </a:p>
          <a:p>
            <a:pPr lvl="0"/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become</a:t>
            </a:r>
            <a:r>
              <a:rPr lang="pt-PT" dirty="0"/>
              <a:t> </a:t>
            </a:r>
            <a:r>
              <a:rPr lang="pt-PT" dirty="0" err="1"/>
              <a:t>aware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, </a:t>
            </a:r>
            <a:r>
              <a:rPr lang="pt-PT" dirty="0" err="1"/>
              <a:t>anger</a:t>
            </a:r>
            <a:r>
              <a:rPr lang="pt-PT" dirty="0"/>
              <a:t> </a:t>
            </a:r>
            <a:r>
              <a:rPr lang="pt-PT" dirty="0" err="1"/>
              <a:t>gives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 to </a:t>
            </a:r>
            <a:r>
              <a:rPr lang="pt-PT" dirty="0" err="1"/>
              <a:t>life-serving</a:t>
            </a:r>
            <a:r>
              <a:rPr lang="pt-PT" dirty="0"/>
              <a:t> feelings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Anger</a:t>
            </a:r>
            <a:br>
              <a:rPr lang="pt-PT" dirty="0"/>
            </a:br>
            <a:r>
              <a:rPr lang="pt-PT" dirty="0"/>
              <a:t>(Express </a:t>
            </a:r>
            <a:r>
              <a:rPr lang="pt-PT" dirty="0" err="1"/>
              <a:t>anger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in NVC)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2505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b="1" dirty="0"/>
              <a:t>4 Steps to </a:t>
            </a:r>
            <a:r>
              <a:rPr lang="pt-PT" b="1" dirty="0" err="1"/>
              <a:t>expressing</a:t>
            </a:r>
            <a:r>
              <a:rPr lang="pt-PT" b="1" dirty="0"/>
              <a:t> </a:t>
            </a:r>
            <a:r>
              <a:rPr lang="pt-PT" b="1" dirty="0" err="1"/>
              <a:t>anger</a:t>
            </a:r>
            <a:endParaRPr lang="pt-PT" b="1" i="1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1 –</a:t>
            </a:r>
            <a:r>
              <a:rPr lang="pt-PT" b="1" dirty="0"/>
              <a:t> </a:t>
            </a:r>
            <a:r>
              <a:rPr lang="pt-PT" dirty="0"/>
              <a:t>Stop. </a:t>
            </a:r>
            <a:r>
              <a:rPr lang="pt-PT" dirty="0" err="1"/>
              <a:t>Breathe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2 – </a:t>
            </a:r>
            <a:r>
              <a:rPr lang="pt-PT" dirty="0" err="1"/>
              <a:t>Identify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judgmental</a:t>
            </a:r>
            <a:r>
              <a:rPr lang="pt-PT" dirty="0"/>
              <a:t> </a:t>
            </a:r>
            <a:r>
              <a:rPr lang="pt-PT" dirty="0" err="1"/>
              <a:t>thoughts</a:t>
            </a:r>
            <a:r>
              <a:rPr lang="pt-PT" dirty="0"/>
              <a:t> (</a:t>
            </a:r>
            <a:r>
              <a:rPr lang="pt-PT" dirty="0" err="1"/>
              <a:t>should-thinking</a:t>
            </a:r>
            <a:r>
              <a:rPr lang="pt-PT" dirty="0"/>
              <a:t>)</a:t>
            </a:r>
          </a:p>
          <a:p>
            <a:pPr marL="0" indent="0">
              <a:buNone/>
            </a:pPr>
            <a:r>
              <a:rPr lang="pt-PT" dirty="0"/>
              <a:t> 3 – </a:t>
            </a:r>
            <a:r>
              <a:rPr lang="pt-PT" dirty="0" err="1"/>
              <a:t>Connect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4 – Express </a:t>
            </a:r>
            <a:r>
              <a:rPr lang="pt-PT" dirty="0" err="1"/>
              <a:t>our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unmet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step 3 </a:t>
            </a:r>
            <a:r>
              <a:rPr lang="pt-PT" dirty="0" err="1"/>
              <a:t>and</a:t>
            </a:r>
            <a:r>
              <a:rPr lang="pt-PT" dirty="0"/>
              <a:t> 4,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choose</a:t>
            </a:r>
            <a:r>
              <a:rPr lang="pt-PT" dirty="0"/>
              <a:t> to </a:t>
            </a:r>
            <a:r>
              <a:rPr lang="pt-PT" dirty="0" err="1"/>
              <a:t>empathize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able</a:t>
            </a:r>
            <a:r>
              <a:rPr lang="pt-PT" dirty="0"/>
              <a:t> to </a:t>
            </a:r>
            <a:r>
              <a:rPr lang="pt-PT" dirty="0" err="1"/>
              <a:t>hear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in step 4</a:t>
            </a:r>
          </a:p>
          <a:p>
            <a:pPr marL="0" indent="0">
              <a:buNone/>
            </a:pPr>
            <a:r>
              <a:rPr lang="pt-PT" b="1" dirty="0"/>
              <a:t> 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Anger</a:t>
            </a:r>
            <a:br>
              <a:rPr lang="pt-PT" dirty="0"/>
            </a:br>
            <a:r>
              <a:rPr lang="pt-PT" dirty="0"/>
              <a:t>(Express </a:t>
            </a:r>
            <a:r>
              <a:rPr lang="pt-PT" dirty="0" err="1"/>
              <a:t>anger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in NVC)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21491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/>
              <a:t>For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complete </a:t>
            </a:r>
            <a:r>
              <a:rPr lang="pt-PT" dirty="0" err="1"/>
              <a:t>process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“</a:t>
            </a:r>
            <a:r>
              <a:rPr lang="pt-PT" dirty="0" err="1"/>
              <a:t>expressing</a:t>
            </a:r>
            <a:r>
              <a:rPr lang="pt-PT" dirty="0"/>
              <a:t> </a:t>
            </a:r>
            <a:r>
              <a:rPr lang="pt-PT" dirty="0" err="1"/>
              <a:t>anger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” </a:t>
            </a:r>
            <a:r>
              <a:rPr lang="pt-PT" dirty="0" err="1"/>
              <a:t>often</a:t>
            </a:r>
            <a:r>
              <a:rPr lang="pt-PT" dirty="0"/>
              <a:t> </a:t>
            </a:r>
            <a:r>
              <a:rPr lang="pt-PT" dirty="0" err="1"/>
              <a:t>requires</a:t>
            </a:r>
            <a:r>
              <a:rPr lang="pt-PT" dirty="0"/>
              <a:t> time.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time </a:t>
            </a:r>
            <a:r>
              <a:rPr lang="pt-PT" dirty="0" err="1"/>
              <a:t>both</a:t>
            </a:r>
            <a:r>
              <a:rPr lang="pt-PT" dirty="0"/>
              <a:t> in </a:t>
            </a:r>
            <a:r>
              <a:rPr lang="pt-PT" dirty="0" err="1"/>
              <a:t>learning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applying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process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NVC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Ex. Sam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job</a:t>
            </a:r>
          </a:p>
          <a:p>
            <a:pPr marL="0" indent="0">
              <a:buNone/>
            </a:pPr>
            <a:r>
              <a:rPr lang="pt-PT" dirty="0"/>
              <a:t> Sam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home</a:t>
            </a:r>
            <a:r>
              <a:rPr lang="pt-PT" dirty="0"/>
              <a:t> “ </a:t>
            </a:r>
            <a:r>
              <a:rPr lang="pt-PT" dirty="0" err="1"/>
              <a:t>Daddy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card</a:t>
            </a:r>
            <a:r>
              <a:rPr lang="pt-PT" dirty="0"/>
              <a:t>”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Taking</a:t>
            </a:r>
            <a:r>
              <a:rPr lang="pt-PT" b="1" dirty="0"/>
              <a:t> </a:t>
            </a:r>
            <a:r>
              <a:rPr lang="pt-PT" b="1" dirty="0" err="1"/>
              <a:t>our</a:t>
            </a:r>
            <a:r>
              <a:rPr lang="pt-PT" b="1" dirty="0"/>
              <a:t> time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845057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61567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b="1" i="1" u="sng" dirty="0" err="1"/>
              <a:t>Compliments</a:t>
            </a:r>
            <a:r>
              <a:rPr lang="pt-PT" b="1" i="1" u="sng" dirty="0"/>
              <a:t> 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Conventional</a:t>
            </a:r>
            <a:r>
              <a:rPr lang="pt-PT" dirty="0"/>
              <a:t> </a:t>
            </a:r>
            <a:r>
              <a:rPr lang="pt-PT" dirty="0" err="1"/>
              <a:t>compliments</a:t>
            </a:r>
            <a:r>
              <a:rPr lang="pt-PT" dirty="0"/>
              <a:t> </a:t>
            </a:r>
            <a:r>
              <a:rPr lang="pt-PT" dirty="0" err="1"/>
              <a:t>often</a:t>
            </a:r>
            <a:r>
              <a:rPr lang="pt-PT" dirty="0"/>
              <a:t> take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form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judgments</a:t>
            </a:r>
            <a:r>
              <a:rPr lang="pt-PT" dirty="0"/>
              <a:t>, </a:t>
            </a:r>
            <a:r>
              <a:rPr lang="pt-PT" dirty="0" err="1"/>
              <a:t>however</a:t>
            </a:r>
            <a:r>
              <a:rPr lang="pt-PT" dirty="0"/>
              <a:t> positive </a:t>
            </a:r>
            <a:r>
              <a:rPr lang="pt-PT" dirty="0" err="1"/>
              <a:t>and</a:t>
            </a:r>
            <a:r>
              <a:rPr lang="pt-PT" dirty="0"/>
              <a:t> are </a:t>
            </a:r>
            <a:r>
              <a:rPr lang="pt-PT" dirty="0" err="1"/>
              <a:t>sometimes</a:t>
            </a:r>
            <a:r>
              <a:rPr lang="pt-PT" dirty="0"/>
              <a:t> </a:t>
            </a:r>
            <a:r>
              <a:rPr lang="pt-PT" dirty="0" err="1"/>
              <a:t>intended</a:t>
            </a:r>
            <a:r>
              <a:rPr lang="pt-PT" dirty="0"/>
              <a:t> to </a:t>
            </a:r>
            <a:r>
              <a:rPr lang="pt-PT" dirty="0" err="1"/>
              <a:t>manipulate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behavior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.</a:t>
            </a:r>
          </a:p>
          <a:p>
            <a:pPr marL="0" indent="0">
              <a:buNone/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8010636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Giving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receiving</a:t>
            </a:r>
            <a:r>
              <a:rPr lang="pt-PT" b="1" dirty="0"/>
              <a:t> </a:t>
            </a:r>
            <a:r>
              <a:rPr lang="pt-PT" b="1" dirty="0" err="1"/>
              <a:t>gratitude</a:t>
            </a:r>
            <a:r>
              <a:rPr lang="pt-PT" dirty="0"/>
              <a:t> 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62147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20000"/>
          </a:bodyPr>
          <a:lstStyle/>
          <a:p>
            <a:endParaRPr lang="pt-PT" dirty="0"/>
          </a:p>
          <a:p>
            <a:r>
              <a:rPr lang="pt-PT" dirty="0" err="1"/>
              <a:t>Appreciation</a:t>
            </a:r>
            <a:r>
              <a:rPr lang="pt-PT" dirty="0"/>
              <a:t>: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alive in </a:t>
            </a:r>
            <a:r>
              <a:rPr lang="pt-PT" dirty="0" err="1"/>
              <a:t>ourselves</a:t>
            </a:r>
            <a:r>
              <a:rPr lang="pt-PT" dirty="0"/>
              <a:t> (feelings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) </a:t>
            </a:r>
            <a:r>
              <a:rPr lang="pt-PT" dirty="0" err="1"/>
              <a:t>stimulated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</a:t>
            </a:r>
            <a:r>
              <a:rPr lang="pt-PT" dirty="0" err="1"/>
              <a:t>actions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use NVC to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appreciation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purely</a:t>
            </a:r>
            <a:r>
              <a:rPr lang="pt-PT" dirty="0"/>
              <a:t> to </a:t>
            </a:r>
            <a:r>
              <a:rPr lang="pt-PT" dirty="0" err="1"/>
              <a:t>celebrate</a:t>
            </a:r>
            <a:r>
              <a:rPr lang="pt-PT" dirty="0"/>
              <a:t>, </a:t>
            </a:r>
            <a:r>
              <a:rPr lang="pt-PT" dirty="0" err="1"/>
              <a:t>not</a:t>
            </a:r>
            <a:r>
              <a:rPr lang="pt-PT" dirty="0"/>
              <a:t> to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something</a:t>
            </a:r>
            <a:r>
              <a:rPr lang="pt-PT" dirty="0"/>
              <a:t> in </a:t>
            </a:r>
            <a:r>
              <a:rPr lang="pt-PT" dirty="0" err="1"/>
              <a:t>return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Our</a:t>
            </a:r>
            <a:r>
              <a:rPr lang="pt-PT" dirty="0"/>
              <a:t> sole </a:t>
            </a:r>
            <a:r>
              <a:rPr lang="pt-PT" dirty="0" err="1"/>
              <a:t>intention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</a:t>
            </a:r>
            <a:r>
              <a:rPr lang="pt-PT" dirty="0" err="1"/>
              <a:t>celebrate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lives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enriched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others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i="1" u="sng" dirty="0"/>
            </a:br>
            <a:r>
              <a:rPr lang="pt-PT" b="1" i="1" u="sng" dirty="0" err="1"/>
              <a:t>Appreciation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58584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/>
              <a:t>NVC </a:t>
            </a:r>
            <a:r>
              <a:rPr lang="pt-PT" dirty="0" err="1"/>
              <a:t>encourages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to </a:t>
            </a:r>
            <a:r>
              <a:rPr lang="pt-PT" dirty="0" err="1"/>
              <a:t>receive</a:t>
            </a:r>
            <a:r>
              <a:rPr lang="pt-PT" dirty="0"/>
              <a:t> </a:t>
            </a:r>
            <a:r>
              <a:rPr lang="pt-PT" dirty="0" err="1"/>
              <a:t>appreciation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empathy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listening</a:t>
            </a:r>
            <a:r>
              <a:rPr lang="pt-PT" dirty="0"/>
              <a:t> to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messages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hear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contributed</a:t>
            </a:r>
            <a:r>
              <a:rPr lang="pt-PT" dirty="0"/>
              <a:t> to </a:t>
            </a:r>
            <a:r>
              <a:rPr lang="pt-PT" dirty="0" err="1"/>
              <a:t>other’s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 </a:t>
            </a:r>
            <a:r>
              <a:rPr lang="pt-PT" dirty="0" err="1"/>
              <a:t>being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hear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feelings </a:t>
            </a:r>
            <a:r>
              <a:rPr lang="pt-PT"/>
              <a:t>and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fulfilled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We</a:t>
            </a:r>
            <a:r>
              <a:rPr lang="pt-PT" dirty="0"/>
              <a:t> take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hearts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joyous</a:t>
            </a:r>
            <a:r>
              <a:rPr lang="pt-PT" dirty="0"/>
              <a:t> </a:t>
            </a:r>
            <a:r>
              <a:rPr lang="pt-PT" dirty="0" err="1"/>
              <a:t>reality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enhance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other’s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lives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 </a:t>
            </a:r>
            <a:r>
              <a:rPr lang="pt-PT" b="1" dirty="0" err="1"/>
              <a:t>Receiving</a:t>
            </a:r>
            <a:r>
              <a:rPr lang="pt-PT" b="1" dirty="0"/>
              <a:t> </a:t>
            </a:r>
            <a:r>
              <a:rPr lang="pt-PT" b="1" dirty="0" err="1"/>
              <a:t>Appreciation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358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Creating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internal</a:t>
            </a:r>
            <a:r>
              <a:rPr lang="pt-PT" b="1" dirty="0"/>
              <a:t> </a:t>
            </a:r>
            <a:r>
              <a:rPr lang="pt-PT" b="1" dirty="0" err="1"/>
              <a:t>space</a:t>
            </a:r>
            <a:br>
              <a:rPr lang="pt-PT" dirty="0"/>
            </a:br>
            <a:r>
              <a:rPr lang="pt-PT" dirty="0"/>
              <a:t> 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openness</a:t>
            </a:r>
            <a:r>
              <a:rPr lang="pt-PT" u="sng" dirty="0"/>
              <a:t>. </a:t>
            </a:r>
            <a:r>
              <a:rPr lang="pt-PT" u="sng" dirty="0" err="1"/>
              <a:t>F</a:t>
            </a:r>
            <a:r>
              <a:rPr lang="pt-PT" dirty="0" err="1"/>
              <a:t>inding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tense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distracted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choice</a:t>
            </a:r>
            <a:r>
              <a:rPr lang="pt-PT" u="sng" dirty="0"/>
              <a:t>. </a:t>
            </a:r>
            <a:r>
              <a:rPr lang="pt-PT" u="sng" dirty="0" err="1"/>
              <a:t>W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no “</a:t>
            </a:r>
            <a:r>
              <a:rPr lang="pt-PT" dirty="0" err="1"/>
              <a:t>have</a:t>
            </a:r>
            <a:r>
              <a:rPr lang="pt-PT" dirty="0"/>
              <a:t> to”, no “</a:t>
            </a:r>
            <a:r>
              <a:rPr lang="pt-PT" dirty="0" err="1"/>
              <a:t>should</a:t>
            </a:r>
            <a:r>
              <a:rPr lang="pt-PT" dirty="0"/>
              <a:t>”, no “</a:t>
            </a:r>
            <a:r>
              <a:rPr lang="pt-PT" dirty="0" err="1"/>
              <a:t>supposed</a:t>
            </a:r>
            <a:r>
              <a:rPr lang="pt-PT" dirty="0"/>
              <a:t> to”.  </a:t>
            </a:r>
            <a:r>
              <a:rPr lang="pt-PT" dirty="0" err="1"/>
              <a:t>There</a:t>
            </a:r>
            <a:r>
              <a:rPr lang="pt-PT" dirty="0"/>
              <a:t> are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choices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self-</a:t>
            </a:r>
            <a:r>
              <a:rPr lang="pt-PT" u="sng" dirty="0" err="1"/>
              <a:t>compassion</a:t>
            </a:r>
            <a:r>
              <a:rPr lang="pt-PT" u="sng" dirty="0"/>
              <a:t>.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 are no </a:t>
            </a:r>
            <a:r>
              <a:rPr lang="pt-PT" dirty="0" err="1"/>
              <a:t>judgments</a:t>
            </a:r>
            <a:r>
              <a:rPr lang="pt-PT" dirty="0"/>
              <a:t>, no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wrong</a:t>
            </a:r>
            <a:r>
              <a:rPr lang="pt-PT" dirty="0"/>
              <a:t>, no </a:t>
            </a:r>
            <a:r>
              <a:rPr lang="pt-PT" dirty="0" err="1"/>
              <a:t>punishments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rewards</a:t>
            </a:r>
            <a:r>
              <a:rPr lang="pt-PT" dirty="0"/>
              <a:t>. </a:t>
            </a:r>
            <a:r>
              <a:rPr lang="pt-PT" dirty="0" err="1"/>
              <a:t>Remembering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I 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trying</a:t>
            </a:r>
            <a:r>
              <a:rPr lang="pt-PT" dirty="0"/>
              <a:t> to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best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how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place</a:t>
            </a:r>
            <a:r>
              <a:rPr lang="pt-PT" u="sng" dirty="0"/>
              <a:t> </a:t>
            </a:r>
            <a:r>
              <a:rPr lang="pt-PT" u="sng" dirty="0" err="1"/>
              <a:t>where</a:t>
            </a:r>
            <a:r>
              <a:rPr lang="pt-PT" u="sng" dirty="0"/>
              <a:t> I </a:t>
            </a:r>
            <a:r>
              <a:rPr lang="pt-PT" u="sng" dirty="0" err="1"/>
              <a:t>remember</a:t>
            </a:r>
            <a:r>
              <a:rPr lang="pt-PT" u="sng" dirty="0"/>
              <a:t> </a:t>
            </a:r>
            <a:r>
              <a:rPr lang="pt-PT" u="sng" dirty="0" err="1"/>
              <a:t>what</a:t>
            </a:r>
            <a:r>
              <a:rPr lang="pt-PT" u="sng" dirty="0"/>
              <a:t> I </a:t>
            </a:r>
            <a:r>
              <a:rPr lang="pt-PT" u="sng" dirty="0" err="1"/>
              <a:t>am</a:t>
            </a:r>
            <a:r>
              <a:rPr lang="pt-PT" u="sng" dirty="0"/>
              <a:t> </a:t>
            </a:r>
            <a:r>
              <a:rPr lang="pt-PT" u="sng" dirty="0" err="1"/>
              <a:t>responsible</a:t>
            </a:r>
            <a:r>
              <a:rPr lang="pt-PT" u="sng" dirty="0"/>
              <a:t> for </a:t>
            </a:r>
            <a:r>
              <a:rPr lang="pt-PT" u="sng" dirty="0" err="1"/>
              <a:t>what</a:t>
            </a:r>
            <a:r>
              <a:rPr lang="pt-PT" u="sng" dirty="0"/>
              <a:t>  I </a:t>
            </a:r>
            <a:r>
              <a:rPr lang="pt-PT" u="sng" dirty="0" err="1"/>
              <a:t>am</a:t>
            </a:r>
            <a:r>
              <a:rPr lang="pt-PT" u="sng" dirty="0"/>
              <a:t> </a:t>
            </a:r>
            <a:r>
              <a:rPr lang="pt-PT" u="sng" dirty="0" err="1"/>
              <a:t>not</a:t>
            </a:r>
            <a:r>
              <a:rPr lang="pt-PT" u="sng" dirty="0"/>
              <a:t> </a:t>
            </a:r>
            <a:r>
              <a:rPr lang="pt-PT" u="sng" dirty="0" err="1"/>
              <a:t>responsible</a:t>
            </a:r>
            <a:r>
              <a:rPr lang="pt-PT" u="sng" dirty="0"/>
              <a:t> for</a:t>
            </a:r>
            <a:endParaRPr lang="pt-PT" dirty="0"/>
          </a:p>
          <a:p>
            <a:pPr lvl="0"/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BDA2F3C-0996-4FC8-B419-C4D068941F6E}"/>
              </a:ext>
            </a:extLst>
          </p:cNvPr>
          <p:cNvSpPr/>
          <p:nvPr/>
        </p:nvSpPr>
        <p:spPr>
          <a:xfrm>
            <a:off x="4479634" y="3242603"/>
            <a:ext cx="18473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42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: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i="1" dirty="0"/>
              <a:t>False </a:t>
            </a:r>
            <a:r>
              <a:rPr lang="pt-PT" i="1" dirty="0" err="1"/>
              <a:t>humility</a:t>
            </a:r>
            <a:r>
              <a:rPr lang="pt-PT" i="1" dirty="0"/>
              <a:t>:</a:t>
            </a:r>
            <a:r>
              <a:rPr lang="pt-PT" dirty="0"/>
              <a:t> </a:t>
            </a:r>
            <a:r>
              <a:rPr lang="pt-PT" dirty="0" err="1"/>
              <a:t>denies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importance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appreciation</a:t>
            </a:r>
            <a:r>
              <a:rPr lang="pt-PT" dirty="0"/>
              <a:t>  “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nothing</a:t>
            </a:r>
            <a:r>
              <a:rPr lang="pt-PT" dirty="0"/>
              <a:t>”</a:t>
            </a:r>
          </a:p>
          <a:p>
            <a:endParaRPr lang="pt-PT" dirty="0"/>
          </a:p>
          <a:p>
            <a:r>
              <a:rPr lang="pt-PT" i="1" dirty="0"/>
              <a:t>Feeling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superiority</a:t>
            </a:r>
            <a:r>
              <a:rPr lang="pt-PT" i="1" dirty="0"/>
              <a:t>:</a:t>
            </a:r>
            <a:r>
              <a:rPr lang="pt-PT" dirty="0"/>
              <a:t> </a:t>
            </a:r>
            <a:r>
              <a:rPr lang="pt-PT" dirty="0" err="1"/>
              <a:t>Thinking</a:t>
            </a:r>
            <a:r>
              <a:rPr lang="pt-PT" dirty="0"/>
              <a:t> “I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better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I </a:t>
            </a:r>
            <a:r>
              <a:rPr lang="pt-PT" dirty="0" err="1"/>
              <a:t>received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appreciation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compliment</a:t>
            </a:r>
            <a:r>
              <a:rPr lang="pt-PT" dirty="0"/>
              <a:t>”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Receiving</a:t>
            </a:r>
            <a:r>
              <a:rPr lang="pt-PT" b="1" dirty="0"/>
              <a:t> </a:t>
            </a:r>
            <a:r>
              <a:rPr lang="pt-PT" b="1" dirty="0" err="1"/>
              <a:t>Appreciation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59715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lvl="0"/>
            <a:endParaRPr lang="pt-PT" dirty="0"/>
          </a:p>
          <a:p>
            <a:pPr lvl="0"/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feel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mine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met</a:t>
            </a: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Saying</a:t>
            </a:r>
            <a:r>
              <a:rPr lang="pt-PT" b="1" dirty="0"/>
              <a:t> “</a:t>
            </a:r>
            <a:r>
              <a:rPr lang="pt-PT" b="1" dirty="0" err="1"/>
              <a:t>Thank</a:t>
            </a:r>
            <a:r>
              <a:rPr lang="pt-PT" b="1" dirty="0"/>
              <a:t> </a:t>
            </a:r>
            <a:r>
              <a:rPr lang="pt-PT" b="1" dirty="0" err="1"/>
              <a:t>you</a:t>
            </a:r>
            <a:r>
              <a:rPr lang="pt-PT" b="1" dirty="0"/>
              <a:t>” in NVC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07953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87012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0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64" y="476672"/>
            <a:ext cx="7722604" cy="1306684"/>
          </a:xfrm>
        </p:spPr>
        <p:txBody>
          <a:bodyPr>
            <a:normAutofit fontScale="90000"/>
          </a:bodyPr>
          <a:lstStyle/>
          <a:p>
            <a:r>
              <a:rPr lang="pt-PT" dirty="0"/>
              <a:t> </a:t>
            </a:r>
            <a:br>
              <a:rPr lang="pt-PT" dirty="0"/>
            </a:br>
            <a:r>
              <a:rPr lang="pt-PT" b="1" dirty="0" err="1"/>
              <a:t>Creating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community</a:t>
            </a:r>
            <a:r>
              <a:rPr lang="pt-PT" b="1" dirty="0"/>
              <a:t> </a:t>
            </a:r>
            <a:r>
              <a:rPr lang="pt-PT" b="1" dirty="0" err="1"/>
              <a:t>space</a:t>
            </a:r>
            <a:r>
              <a:rPr lang="pt-PT" b="1" dirty="0"/>
              <a:t> </a:t>
            </a:r>
            <a:r>
              <a:rPr lang="pt-PT" b="1" dirty="0" err="1"/>
              <a:t>that</a:t>
            </a:r>
            <a:r>
              <a:rPr lang="pt-PT" b="1" dirty="0"/>
              <a:t> </a:t>
            </a:r>
            <a:r>
              <a:rPr lang="pt-PT" b="1" dirty="0" err="1"/>
              <a:t>nurtures</a:t>
            </a:r>
            <a:r>
              <a:rPr lang="pt-PT" b="1" dirty="0"/>
              <a:t> </a:t>
            </a:r>
            <a:r>
              <a:rPr lang="pt-PT" b="1" dirty="0" err="1"/>
              <a:t>learning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connection</a:t>
            </a: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712968" cy="4886003"/>
          </a:xfrm>
        </p:spPr>
        <p:txBody>
          <a:bodyPr>
            <a:normAutofit/>
          </a:bodyPr>
          <a:lstStyle/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remembering</a:t>
            </a:r>
            <a:r>
              <a:rPr lang="pt-PT" u="sng" dirty="0"/>
              <a:t> </a:t>
            </a:r>
            <a:r>
              <a:rPr lang="pt-PT" u="sng" dirty="0" err="1"/>
              <a:t>our</a:t>
            </a:r>
            <a:r>
              <a:rPr lang="pt-PT" u="sng" dirty="0"/>
              <a:t> </a:t>
            </a:r>
            <a:r>
              <a:rPr lang="pt-PT" u="sng" dirty="0" err="1"/>
              <a:t>common</a:t>
            </a:r>
            <a:r>
              <a:rPr lang="pt-PT" u="sng" dirty="0"/>
              <a:t> </a:t>
            </a:r>
            <a:r>
              <a:rPr lang="pt-PT" u="sng" dirty="0" err="1"/>
              <a:t>intention</a:t>
            </a:r>
            <a:r>
              <a:rPr lang="pt-PT" u="sng" dirty="0"/>
              <a:t> </a:t>
            </a:r>
            <a:r>
              <a:rPr lang="pt-PT" dirty="0"/>
              <a:t>for </a:t>
            </a:r>
            <a:r>
              <a:rPr lang="pt-PT" dirty="0" err="1"/>
              <a:t>coming</a:t>
            </a:r>
            <a:r>
              <a:rPr lang="pt-PT" dirty="0"/>
              <a:t> </a:t>
            </a:r>
            <a:r>
              <a:rPr lang="pt-PT" dirty="0" err="1"/>
              <a:t>together</a:t>
            </a:r>
            <a:r>
              <a:rPr lang="pt-PT" dirty="0"/>
              <a:t>, to </a:t>
            </a:r>
            <a:r>
              <a:rPr lang="pt-PT" dirty="0" err="1"/>
              <a:t>connect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another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inclusiveness</a:t>
            </a:r>
            <a:r>
              <a:rPr lang="pt-PT" u="sng" dirty="0"/>
              <a:t>.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invited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given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space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heard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matter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much</a:t>
            </a:r>
            <a:r>
              <a:rPr lang="pt-PT" dirty="0"/>
              <a:t> as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own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authenticity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vulnerably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as </a:t>
            </a:r>
            <a:r>
              <a:rPr lang="pt-PT" dirty="0" err="1"/>
              <a:t>best</a:t>
            </a:r>
            <a:r>
              <a:rPr lang="pt-PT" dirty="0"/>
              <a:t> as I can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448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64" y="476672"/>
            <a:ext cx="7722604" cy="1306684"/>
          </a:xfrm>
        </p:spPr>
        <p:txBody>
          <a:bodyPr>
            <a:normAutofit fontScale="90000"/>
          </a:bodyPr>
          <a:lstStyle/>
          <a:p>
            <a:r>
              <a:rPr lang="pt-PT" dirty="0"/>
              <a:t> </a:t>
            </a:r>
            <a:br>
              <a:rPr lang="pt-PT" dirty="0"/>
            </a:br>
            <a:r>
              <a:rPr lang="pt-PT" b="1" dirty="0" err="1"/>
              <a:t>Creating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community</a:t>
            </a:r>
            <a:r>
              <a:rPr lang="pt-PT" b="1" dirty="0"/>
              <a:t> </a:t>
            </a:r>
            <a:r>
              <a:rPr lang="pt-PT" b="1" dirty="0" err="1"/>
              <a:t>space</a:t>
            </a:r>
            <a:r>
              <a:rPr lang="pt-PT" b="1" dirty="0"/>
              <a:t> </a:t>
            </a:r>
            <a:r>
              <a:rPr lang="pt-PT" b="1" dirty="0" err="1"/>
              <a:t>that</a:t>
            </a:r>
            <a:r>
              <a:rPr lang="pt-PT" b="1" dirty="0"/>
              <a:t> </a:t>
            </a:r>
            <a:r>
              <a:rPr lang="pt-PT" b="1" dirty="0" err="1"/>
              <a:t>nurtures</a:t>
            </a:r>
            <a:r>
              <a:rPr lang="pt-PT" b="1" dirty="0"/>
              <a:t> </a:t>
            </a:r>
            <a:r>
              <a:rPr lang="pt-PT" b="1" dirty="0" err="1"/>
              <a:t>learning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connection</a:t>
            </a: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712968" cy="488600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empathy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strive</a:t>
            </a:r>
            <a:r>
              <a:rPr lang="pt-PT" dirty="0"/>
              <a:t> to </a:t>
            </a:r>
            <a:r>
              <a:rPr lang="pt-PT" dirty="0" err="1"/>
              <a:t>hear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no </a:t>
            </a:r>
            <a:r>
              <a:rPr lang="pt-PT" dirty="0" err="1"/>
              <a:t>matter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,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plenty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space</a:t>
            </a:r>
            <a:r>
              <a:rPr lang="pt-PT" dirty="0"/>
              <a:t> </a:t>
            </a:r>
            <a:r>
              <a:rPr lang="pt-PT" dirty="0" err="1"/>
              <a:t>until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heard</a:t>
            </a:r>
            <a:endParaRPr lang="pt-PT" dirty="0"/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conscious</a:t>
            </a:r>
            <a:r>
              <a:rPr lang="pt-PT" u="sng" dirty="0"/>
              <a:t> </a:t>
            </a:r>
            <a:r>
              <a:rPr lang="pt-PT" u="sng" dirty="0" err="1"/>
              <a:t>choice</a:t>
            </a:r>
            <a:r>
              <a:rPr lang="pt-PT" u="sng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strive</a:t>
            </a:r>
            <a:r>
              <a:rPr lang="pt-PT" dirty="0"/>
              <a:t> to </a:t>
            </a:r>
            <a:r>
              <a:rPr lang="pt-PT" dirty="0" err="1"/>
              <a:t>hold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common</a:t>
            </a:r>
            <a:r>
              <a:rPr lang="pt-PT" dirty="0"/>
              <a:t> </a:t>
            </a:r>
            <a:r>
              <a:rPr lang="pt-PT" dirty="0" err="1"/>
              <a:t>intention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,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, as I </a:t>
            </a:r>
            <a:r>
              <a:rPr lang="pt-PT" dirty="0" err="1"/>
              <a:t>choose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best</a:t>
            </a:r>
            <a:r>
              <a:rPr lang="pt-PT" dirty="0"/>
              <a:t> </a:t>
            </a:r>
            <a:r>
              <a:rPr lang="pt-PT" dirty="0" err="1"/>
              <a:t>meet</a:t>
            </a:r>
            <a:r>
              <a:rPr lang="pt-PT" dirty="0"/>
              <a:t>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, </a:t>
            </a:r>
            <a:r>
              <a:rPr lang="pt-PT" dirty="0" err="1"/>
              <a:t>where</a:t>
            </a:r>
            <a:r>
              <a:rPr lang="pt-PT" dirty="0"/>
              <a:t> I honor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choices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those</a:t>
            </a:r>
            <a:r>
              <a:rPr lang="pt-PT" dirty="0"/>
              <a:t> </a:t>
            </a:r>
            <a:r>
              <a:rPr lang="pt-PT" dirty="0" err="1"/>
              <a:t>around</a:t>
            </a:r>
            <a:r>
              <a:rPr lang="pt-PT" dirty="0"/>
              <a:t> me</a:t>
            </a:r>
          </a:p>
          <a:p>
            <a:pPr lvl="0"/>
            <a:r>
              <a:rPr lang="pt-PT" u="sng" dirty="0"/>
              <a:t>a </a:t>
            </a:r>
            <a:r>
              <a:rPr lang="pt-PT" u="sng" dirty="0" err="1"/>
              <a:t>space</a:t>
            </a:r>
            <a:r>
              <a:rPr lang="pt-PT" u="sng" dirty="0"/>
              <a:t> </a:t>
            </a:r>
            <a:r>
              <a:rPr lang="pt-PT" u="sng" dirty="0" err="1"/>
              <a:t>of</a:t>
            </a:r>
            <a:r>
              <a:rPr lang="pt-PT" u="sng" dirty="0"/>
              <a:t> </a:t>
            </a:r>
            <a:r>
              <a:rPr lang="pt-PT" u="sng" dirty="0" err="1"/>
              <a:t>compassion</a:t>
            </a:r>
            <a:r>
              <a:rPr lang="pt-PT" u="sng" dirty="0"/>
              <a:t>, </a:t>
            </a:r>
            <a:r>
              <a:rPr lang="pt-PT" dirty="0" err="1"/>
              <a:t>where</a:t>
            </a:r>
            <a:r>
              <a:rPr lang="pt-PT" dirty="0"/>
              <a:t> are no </a:t>
            </a:r>
            <a:r>
              <a:rPr lang="pt-PT" dirty="0" err="1"/>
              <a:t>judgments</a:t>
            </a:r>
            <a:r>
              <a:rPr lang="pt-PT" dirty="0"/>
              <a:t>, no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wrong</a:t>
            </a:r>
            <a:r>
              <a:rPr lang="pt-PT" dirty="0"/>
              <a:t>, no </a:t>
            </a:r>
            <a:r>
              <a:rPr lang="pt-PT" dirty="0" err="1"/>
              <a:t>demands</a:t>
            </a:r>
            <a:r>
              <a:rPr lang="pt-PT" dirty="0"/>
              <a:t>, no </a:t>
            </a:r>
            <a:r>
              <a:rPr lang="pt-PT" dirty="0" err="1"/>
              <a:t>punishments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reward,only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trying</a:t>
            </a:r>
            <a:r>
              <a:rPr lang="pt-PT" dirty="0"/>
              <a:t> to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best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        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835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424936" cy="4320479"/>
          </a:xfrm>
        </p:spPr>
        <p:txBody>
          <a:bodyPr>
            <a:noAutofit/>
          </a:bodyPr>
          <a:lstStyle/>
          <a:p>
            <a:endParaRPr lang="pt-PT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Resultado de imagem para non violent communication">
            <a:extLst>
              <a:ext uri="{FF2B5EF4-FFF2-40B4-BE49-F238E27FC236}">
                <a16:creationId xmlns:a16="http://schemas.microsoft.com/office/drawing/2014/main" id="{BDC94461-59C9-4A44-A3B0-16DF06BCD9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24936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4005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215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“</a:t>
            </a:r>
            <a:r>
              <a:rPr lang="pt-PT" dirty="0" err="1"/>
              <a:t>Giraffe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 “</a:t>
            </a:r>
            <a:r>
              <a:rPr lang="pt-PT" dirty="0" err="1"/>
              <a:t>Jackal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12" y="373224"/>
            <a:ext cx="7985788" cy="1143000"/>
          </a:xfrm>
        </p:spPr>
        <p:txBody>
          <a:bodyPr>
            <a:normAutofit fontScale="90000"/>
          </a:bodyPr>
          <a:lstStyle/>
          <a:p>
            <a:br>
              <a:rPr lang="pt-PT" sz="2700" b="1" u="sng" dirty="0"/>
            </a:br>
            <a:r>
              <a:rPr lang="pt-PT" sz="3300" b="1" u="sng" dirty="0"/>
              <a:t>COMMUNICATION  THAT  BLOCKS  COMPASSION</a:t>
            </a:r>
            <a:br>
              <a:rPr lang="pt-PT" dirty="0"/>
            </a:br>
            <a:r>
              <a:rPr lang="pt-PT" sz="3600" i="1" dirty="0"/>
              <a:t>(</a:t>
            </a:r>
            <a:r>
              <a:rPr lang="pt-PT" sz="3600" i="1" dirty="0" err="1"/>
              <a:t>Life</a:t>
            </a:r>
            <a:r>
              <a:rPr lang="pt-PT" sz="3600" i="1" dirty="0"/>
              <a:t> </a:t>
            </a:r>
            <a:r>
              <a:rPr lang="pt-PT" sz="3600" i="1" dirty="0" err="1"/>
              <a:t>alienating</a:t>
            </a:r>
            <a:r>
              <a:rPr lang="pt-PT" sz="3600" i="1" dirty="0"/>
              <a:t> </a:t>
            </a:r>
            <a:r>
              <a:rPr lang="pt-PT" sz="3600" i="1" dirty="0" err="1"/>
              <a:t>communication</a:t>
            </a:r>
            <a:r>
              <a:rPr lang="pt-PT" sz="3600" i="1" dirty="0"/>
              <a:t>)</a:t>
            </a:r>
            <a:br>
              <a:rPr lang="pt-PT" dirty="0"/>
            </a:b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04E80A-B2E0-4838-8177-5D373714EF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3974"/>
            <a:ext cx="4608512" cy="3787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38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non violent communication">
            <a:extLst>
              <a:ext uri="{FF2B5EF4-FFF2-40B4-BE49-F238E27FC236}">
                <a16:creationId xmlns:a16="http://schemas.microsoft.com/office/drawing/2014/main" id="{1F87198D-0EF0-4C74-9CC7-DFC0D1C027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8496944" cy="5593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518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5348" y="1700808"/>
            <a:ext cx="7200800" cy="4886003"/>
          </a:xfrm>
        </p:spPr>
        <p:txBody>
          <a:bodyPr>
            <a:normAutofit fontScale="85000" lnSpcReduction="10000"/>
          </a:bodyPr>
          <a:lstStyle/>
          <a:p>
            <a:r>
              <a:rPr lang="pt-PT" dirty="0"/>
              <a:t>“Do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judge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judged</a:t>
            </a:r>
            <a:r>
              <a:rPr lang="pt-PT" dirty="0"/>
              <a:t>. For as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judge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yourselves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judged</a:t>
            </a:r>
            <a:r>
              <a:rPr lang="pt-PT" dirty="0"/>
              <a:t>….</a:t>
            </a:r>
            <a:r>
              <a:rPr lang="pt-PT" dirty="0" err="1"/>
              <a:t>Mt</a:t>
            </a:r>
            <a:r>
              <a:rPr lang="pt-PT" dirty="0"/>
              <a:t> 7:11”</a:t>
            </a:r>
          </a:p>
          <a:p>
            <a:endParaRPr lang="pt-PT" dirty="0"/>
          </a:p>
          <a:p>
            <a:r>
              <a:rPr lang="pt-PT" i="1" dirty="0"/>
              <a:t>“ </a:t>
            </a:r>
            <a:r>
              <a:rPr lang="pt-PT" i="1" dirty="0" err="1"/>
              <a:t>Judgements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violence</a:t>
            </a:r>
            <a:r>
              <a:rPr lang="pt-PT" i="1" dirty="0"/>
              <a:t> are </a:t>
            </a:r>
            <a:r>
              <a:rPr lang="pt-PT" i="1" dirty="0" err="1"/>
              <a:t>tragic</a:t>
            </a:r>
            <a:r>
              <a:rPr lang="pt-PT" i="1" dirty="0"/>
              <a:t> </a:t>
            </a:r>
            <a:r>
              <a:rPr lang="pt-PT" i="1" dirty="0" err="1"/>
              <a:t>expressions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unmet</a:t>
            </a:r>
            <a:r>
              <a:rPr lang="pt-PT" i="1" dirty="0"/>
              <a:t> </a:t>
            </a:r>
            <a:r>
              <a:rPr lang="pt-PT" i="1" dirty="0" err="1"/>
              <a:t>needs</a:t>
            </a:r>
            <a:r>
              <a:rPr lang="pt-PT" i="1" dirty="0"/>
              <a:t>” M.R.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Blame</a:t>
            </a:r>
            <a:r>
              <a:rPr lang="pt-PT" dirty="0"/>
              <a:t>, </a:t>
            </a:r>
            <a:r>
              <a:rPr lang="pt-PT" dirty="0" err="1"/>
              <a:t>insults</a:t>
            </a:r>
            <a:r>
              <a:rPr lang="pt-PT" dirty="0"/>
              <a:t>, </a:t>
            </a:r>
            <a:r>
              <a:rPr lang="pt-PT" dirty="0" err="1"/>
              <a:t>put-downs</a:t>
            </a:r>
            <a:r>
              <a:rPr lang="pt-PT" dirty="0"/>
              <a:t>, </a:t>
            </a:r>
            <a:r>
              <a:rPr lang="pt-PT" dirty="0" err="1"/>
              <a:t>labels</a:t>
            </a:r>
            <a:r>
              <a:rPr lang="pt-PT" dirty="0"/>
              <a:t>, </a:t>
            </a:r>
            <a:r>
              <a:rPr lang="pt-PT" dirty="0" err="1"/>
              <a:t>criticisms</a:t>
            </a:r>
            <a:r>
              <a:rPr lang="pt-PT" dirty="0"/>
              <a:t>, </a:t>
            </a:r>
            <a:r>
              <a:rPr lang="pt-PT" dirty="0" err="1"/>
              <a:t>comparissons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diagnoses are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forms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judgments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1 – </a:t>
            </a:r>
            <a:r>
              <a:rPr lang="pt-PT" b="1" dirty="0" err="1"/>
              <a:t>Moralistic</a:t>
            </a:r>
            <a:r>
              <a:rPr lang="pt-PT" b="1" dirty="0"/>
              <a:t> </a:t>
            </a:r>
            <a:r>
              <a:rPr lang="pt-PT" b="1" dirty="0" err="1"/>
              <a:t>Judgments</a:t>
            </a:r>
            <a:r>
              <a:rPr lang="pt-PT" dirty="0"/>
              <a:t> </a:t>
            </a:r>
          </a:p>
        </p:txBody>
      </p:sp>
      <p:pic>
        <p:nvPicPr>
          <p:cNvPr id="4" name="Marcador de Posição de Conteúdo 3" descr="C:\Users\Isabel Lacerda\AppData\Local\Microsoft\Windows\INetCache\Content.MSO\7C2D052F.tmp">
            <a:extLst>
              <a:ext uri="{FF2B5EF4-FFF2-40B4-BE49-F238E27FC236}">
                <a16:creationId xmlns:a16="http://schemas.microsoft.com/office/drawing/2014/main" id="{BB151231-56F3-4071-9F67-9BC46998F08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30425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045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28801"/>
            <a:ext cx="864096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/>
              <a:t>EX: “ </a:t>
            </a:r>
            <a:r>
              <a:rPr lang="pt-PT" dirty="0" err="1"/>
              <a:t>The</a:t>
            </a:r>
            <a:r>
              <a:rPr lang="pt-PT" dirty="0"/>
              <a:t> problema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too </a:t>
            </a:r>
            <a:r>
              <a:rPr lang="pt-PT" dirty="0" err="1"/>
              <a:t>selfish</a:t>
            </a:r>
            <a:r>
              <a:rPr lang="pt-PT" dirty="0"/>
              <a:t>….”</a:t>
            </a:r>
          </a:p>
          <a:p>
            <a:pPr marL="0" indent="0">
              <a:buNone/>
            </a:pPr>
            <a:r>
              <a:rPr lang="pt-PT" dirty="0"/>
              <a:t>       “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lazy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     “ </a:t>
            </a:r>
            <a:r>
              <a:rPr lang="pt-PT" dirty="0" err="1"/>
              <a:t>They</a:t>
            </a:r>
            <a:r>
              <a:rPr lang="pt-PT" dirty="0"/>
              <a:t> are </a:t>
            </a:r>
            <a:r>
              <a:rPr lang="pt-PT" dirty="0" err="1"/>
              <a:t>prejudiced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     “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inapropriate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</a:t>
            </a:r>
          </a:p>
          <a:p>
            <a:pPr lvl="0"/>
            <a:r>
              <a:rPr lang="pt-PT" dirty="0"/>
              <a:t>In a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judgements</a:t>
            </a:r>
            <a:r>
              <a:rPr lang="pt-PT" dirty="0"/>
              <a:t>,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concern</a:t>
            </a:r>
            <a:r>
              <a:rPr lang="pt-PT" dirty="0"/>
              <a:t> centres </a:t>
            </a:r>
            <a:r>
              <a:rPr lang="pt-PT" dirty="0" err="1"/>
              <a:t>on</a:t>
            </a:r>
            <a:r>
              <a:rPr lang="pt-PT" dirty="0"/>
              <a:t> “</a:t>
            </a:r>
            <a:r>
              <a:rPr lang="pt-PT" dirty="0" err="1"/>
              <a:t>who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”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communicate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wrong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for </a:t>
            </a:r>
            <a:r>
              <a:rPr lang="pt-PT" dirty="0" err="1"/>
              <a:t>behaving</a:t>
            </a:r>
            <a:r>
              <a:rPr lang="pt-PT" dirty="0"/>
              <a:t> in </a:t>
            </a:r>
            <a:r>
              <a:rPr lang="pt-PT" dirty="0" err="1"/>
              <a:t>such</a:t>
            </a:r>
            <a:r>
              <a:rPr lang="pt-PT" dirty="0"/>
              <a:t> </a:t>
            </a:r>
            <a:r>
              <a:rPr lang="pt-PT" dirty="0" err="1"/>
              <a:t>ways</a:t>
            </a:r>
            <a:r>
              <a:rPr lang="pt-PT" dirty="0"/>
              <a:t>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wrong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for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responding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As a </a:t>
            </a:r>
            <a:r>
              <a:rPr lang="pt-PT" dirty="0" err="1"/>
              <a:t>result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determining</a:t>
            </a:r>
            <a:r>
              <a:rPr lang="pt-PT" dirty="0"/>
              <a:t> </a:t>
            </a:r>
            <a:r>
              <a:rPr lang="pt-PT" dirty="0" err="1"/>
              <a:t>levels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wrongness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getting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1 – </a:t>
            </a:r>
            <a:r>
              <a:rPr lang="pt-PT" b="1" dirty="0" err="1"/>
              <a:t>Moralistic</a:t>
            </a:r>
            <a:r>
              <a:rPr lang="pt-PT" b="1" dirty="0"/>
              <a:t> </a:t>
            </a:r>
            <a:r>
              <a:rPr lang="pt-PT" b="1" dirty="0" err="1"/>
              <a:t>Judgments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01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NON VIOLENT COMMUNICATION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dirty="0" err="1"/>
              <a:t>Why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Afcoe</a:t>
            </a:r>
            <a:r>
              <a:rPr lang="pt-PT" dirty="0"/>
              <a:t>?  In a </a:t>
            </a:r>
            <a:r>
              <a:rPr lang="pt-PT" dirty="0" err="1"/>
              <a:t>missionary</a:t>
            </a:r>
            <a:r>
              <a:rPr lang="pt-PT" dirty="0"/>
              <a:t> </a:t>
            </a:r>
            <a:r>
              <a:rPr lang="pt-PT" dirty="0" err="1"/>
              <a:t>school</a:t>
            </a:r>
            <a:r>
              <a:rPr lang="pt-PT" dirty="0"/>
              <a:t>?</a:t>
            </a:r>
          </a:p>
          <a:p>
            <a:r>
              <a:rPr lang="pt-PT" dirty="0"/>
              <a:t> </a:t>
            </a:r>
            <a:r>
              <a:rPr lang="pt-PT" dirty="0" err="1"/>
              <a:t>Why</a:t>
            </a:r>
            <a:r>
              <a:rPr lang="pt-PT" dirty="0"/>
              <a:t> do </a:t>
            </a:r>
            <a:r>
              <a:rPr lang="pt-PT" dirty="0" err="1"/>
              <a:t>we</a:t>
            </a:r>
            <a:r>
              <a:rPr lang="pt-PT" dirty="0"/>
              <a:t> as </a:t>
            </a:r>
            <a:r>
              <a:rPr lang="pt-PT" dirty="0" err="1"/>
              <a:t>missionaries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?  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peaceful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,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violent</a:t>
            </a:r>
            <a:r>
              <a:rPr lang="pt-PT" dirty="0"/>
              <a:t>!</a:t>
            </a:r>
          </a:p>
          <a:p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can NVC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useful</a:t>
            </a:r>
            <a:r>
              <a:rPr lang="pt-PT" dirty="0"/>
              <a:t> 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ministries</a:t>
            </a:r>
            <a:endParaRPr lang="pt-PT" dirty="0"/>
          </a:p>
          <a:p>
            <a:r>
              <a:rPr lang="pt-PT" dirty="0"/>
              <a:t>  </a:t>
            </a:r>
            <a:r>
              <a:rPr lang="pt-PT" dirty="0" err="1"/>
              <a:t>How</a:t>
            </a:r>
            <a:r>
              <a:rPr lang="pt-PT" dirty="0"/>
              <a:t> can NVC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useful</a:t>
            </a:r>
            <a:r>
              <a:rPr lang="pt-PT" dirty="0"/>
              <a:t> 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relationship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,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above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God</a:t>
            </a:r>
            <a:r>
              <a:rPr lang="pt-PT" dirty="0"/>
              <a:t>?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judgments</a:t>
            </a:r>
            <a:r>
              <a:rPr lang="pt-PT" dirty="0"/>
              <a:t>  - </a:t>
            </a:r>
            <a:r>
              <a:rPr lang="pt-PT" dirty="0" err="1"/>
              <a:t>we</a:t>
            </a:r>
            <a:r>
              <a:rPr lang="pt-PT" dirty="0"/>
              <a:t> do </a:t>
            </a:r>
            <a:r>
              <a:rPr lang="pt-PT" dirty="0" err="1"/>
              <a:t>it</a:t>
            </a:r>
            <a:r>
              <a:rPr lang="pt-PT" dirty="0"/>
              <a:t> as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qualities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in </a:t>
            </a:r>
            <a:r>
              <a:rPr lang="pt-PT" dirty="0" err="1"/>
              <a:t>life</a:t>
            </a:r>
            <a:endParaRPr lang="pt-PT" dirty="0"/>
          </a:p>
          <a:p>
            <a:endParaRPr lang="pt-PT" dirty="0"/>
          </a:p>
          <a:p>
            <a:r>
              <a:rPr lang="pt-PT" dirty="0" err="1"/>
              <a:t>Moralistic</a:t>
            </a:r>
            <a:r>
              <a:rPr lang="pt-PT" dirty="0"/>
              <a:t> </a:t>
            </a:r>
            <a:r>
              <a:rPr lang="pt-PT" dirty="0" err="1"/>
              <a:t>judgment</a:t>
            </a:r>
            <a:r>
              <a:rPr lang="pt-PT" dirty="0"/>
              <a:t>  - </a:t>
            </a:r>
            <a:r>
              <a:rPr lang="pt-PT" dirty="0" err="1"/>
              <a:t>we</a:t>
            </a:r>
            <a:r>
              <a:rPr lang="pt-PT" dirty="0"/>
              <a:t> do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behaviors</a:t>
            </a:r>
            <a:r>
              <a:rPr lang="pt-PT" dirty="0"/>
              <a:t> </a:t>
            </a:r>
            <a:r>
              <a:rPr lang="pt-PT" dirty="0" err="1"/>
              <a:t>fail</a:t>
            </a:r>
            <a:r>
              <a:rPr lang="pt-PT" dirty="0"/>
              <a:t> to </a:t>
            </a:r>
            <a:r>
              <a:rPr lang="pt-PT" dirty="0" err="1"/>
              <a:t>support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judgments</a:t>
            </a:r>
            <a:endParaRPr lang="pt-PT" dirty="0"/>
          </a:p>
          <a:p>
            <a:endParaRPr lang="pt-PT" dirty="0"/>
          </a:p>
          <a:p>
            <a:r>
              <a:rPr lang="pt-PT" dirty="0"/>
              <a:t>EX: “ </a:t>
            </a:r>
            <a:r>
              <a:rPr lang="pt-PT" dirty="0" err="1"/>
              <a:t>Violence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bad.People</a:t>
            </a:r>
            <a:r>
              <a:rPr lang="pt-PT" dirty="0"/>
              <a:t> </a:t>
            </a:r>
            <a:r>
              <a:rPr lang="pt-PT" dirty="0" err="1"/>
              <a:t>who</a:t>
            </a:r>
            <a:r>
              <a:rPr lang="pt-PT" dirty="0"/>
              <a:t> </a:t>
            </a:r>
            <a:r>
              <a:rPr lang="pt-PT" dirty="0" err="1"/>
              <a:t>kill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are </a:t>
            </a:r>
            <a:r>
              <a:rPr lang="pt-PT" dirty="0" err="1"/>
              <a:t>evil</a:t>
            </a:r>
            <a:r>
              <a:rPr lang="pt-PT" dirty="0"/>
              <a:t>”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    In NVC:  “I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fearful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 to resolve</a:t>
            </a:r>
          </a:p>
          <a:p>
            <a:pPr marL="0" indent="0">
              <a:buNone/>
            </a:pPr>
            <a:r>
              <a:rPr lang="pt-PT" dirty="0"/>
              <a:t>    </a:t>
            </a:r>
            <a:r>
              <a:rPr lang="pt-PT" dirty="0" err="1"/>
              <a:t>conficts</a:t>
            </a:r>
            <a:r>
              <a:rPr lang="pt-PT" dirty="0"/>
              <a:t>; I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resolution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conflicts</a:t>
            </a:r>
            <a:r>
              <a:rPr lang="pt-PT" dirty="0"/>
              <a:t> </a:t>
            </a:r>
            <a:r>
              <a:rPr lang="pt-PT" dirty="0" err="1"/>
              <a:t>through</a:t>
            </a:r>
            <a:r>
              <a:rPr lang="pt-PT" dirty="0"/>
              <a:t> </a:t>
            </a:r>
          </a:p>
          <a:p>
            <a:pPr marL="0" indent="0">
              <a:buNone/>
            </a:pPr>
            <a:r>
              <a:rPr lang="pt-PT" dirty="0"/>
              <a:t>   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means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i="1" dirty="0"/>
              <a:t> 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252" y="188640"/>
            <a:ext cx="7988628" cy="1719064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Value</a:t>
            </a:r>
            <a:r>
              <a:rPr lang="pt-PT" b="1" dirty="0"/>
              <a:t> </a:t>
            </a:r>
            <a:r>
              <a:rPr lang="pt-PT" b="1" dirty="0" err="1"/>
              <a:t>judgments</a:t>
            </a:r>
            <a:r>
              <a:rPr lang="pt-PT" b="1" dirty="0"/>
              <a:t>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Moralistic</a:t>
            </a:r>
            <a:r>
              <a:rPr lang="pt-PT" b="1" dirty="0"/>
              <a:t> </a:t>
            </a:r>
            <a:r>
              <a:rPr lang="pt-PT" b="1" dirty="0" err="1"/>
              <a:t>judgments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812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r>
              <a:rPr lang="pt-PT" dirty="0" err="1"/>
              <a:t>Comparisons</a:t>
            </a:r>
            <a:r>
              <a:rPr lang="pt-PT" dirty="0"/>
              <a:t> are a </a:t>
            </a:r>
            <a:r>
              <a:rPr lang="pt-PT" dirty="0" err="1"/>
              <a:t>form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judgment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block</a:t>
            </a:r>
            <a:r>
              <a:rPr lang="pt-PT" dirty="0"/>
              <a:t> </a:t>
            </a:r>
            <a:r>
              <a:rPr lang="pt-PT" dirty="0" err="1"/>
              <a:t>compassion</a:t>
            </a:r>
            <a:r>
              <a:rPr lang="pt-PT" dirty="0"/>
              <a:t> </a:t>
            </a:r>
            <a:r>
              <a:rPr lang="pt-PT" dirty="0" err="1"/>
              <a:t>both</a:t>
            </a:r>
            <a:r>
              <a:rPr lang="pt-PT" dirty="0"/>
              <a:t> in </a:t>
            </a:r>
            <a:r>
              <a:rPr lang="pt-PT" dirty="0" err="1"/>
              <a:t>oneself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in </a:t>
            </a:r>
            <a:r>
              <a:rPr lang="pt-PT" dirty="0" err="1"/>
              <a:t>others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D. </a:t>
            </a:r>
            <a:r>
              <a:rPr lang="pt-PT" dirty="0" err="1"/>
              <a:t>Greenburg</a:t>
            </a:r>
            <a:r>
              <a:rPr lang="pt-PT" dirty="0"/>
              <a:t> </a:t>
            </a:r>
            <a:r>
              <a:rPr lang="pt-PT" dirty="0" err="1"/>
              <a:t>wrote</a:t>
            </a:r>
            <a:r>
              <a:rPr lang="pt-PT" dirty="0"/>
              <a:t> a </a:t>
            </a:r>
            <a:r>
              <a:rPr lang="pt-PT" dirty="0" err="1"/>
              <a:t>book</a:t>
            </a:r>
            <a:r>
              <a:rPr lang="pt-PT" dirty="0"/>
              <a:t> “</a:t>
            </a:r>
            <a:r>
              <a:rPr lang="pt-PT" dirty="0" err="1"/>
              <a:t>How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yourself</a:t>
            </a:r>
            <a:r>
              <a:rPr lang="pt-PT" dirty="0"/>
              <a:t> </a:t>
            </a:r>
            <a:r>
              <a:rPr lang="pt-PT" dirty="0" err="1"/>
              <a:t>miserable</a:t>
            </a:r>
            <a:r>
              <a:rPr lang="pt-PT" dirty="0"/>
              <a:t>” </a:t>
            </a:r>
            <a:r>
              <a:rPr lang="pt-PT" dirty="0" err="1"/>
              <a:t>through</a:t>
            </a:r>
            <a:r>
              <a:rPr lang="pt-PT" dirty="0"/>
              <a:t> humor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brings</a:t>
            </a:r>
            <a:r>
              <a:rPr lang="pt-PT" dirty="0"/>
              <a:t> </a:t>
            </a:r>
            <a:r>
              <a:rPr lang="pt-PT" dirty="0" err="1"/>
              <a:t>exercises</a:t>
            </a:r>
            <a:r>
              <a:rPr lang="pt-PT" dirty="0"/>
              <a:t> to compare:</a:t>
            </a:r>
          </a:p>
          <a:p>
            <a:endParaRPr lang="pt-PT" dirty="0"/>
          </a:p>
          <a:p>
            <a:pPr lvl="0"/>
            <a:r>
              <a:rPr lang="pt-PT" dirty="0" err="1"/>
              <a:t>Ourselves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man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woman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ideal </a:t>
            </a:r>
            <a:r>
              <a:rPr lang="pt-PT" dirty="0" err="1"/>
              <a:t>physical</a:t>
            </a:r>
            <a:r>
              <a:rPr lang="pt-PT" dirty="0"/>
              <a:t> </a:t>
            </a:r>
            <a:r>
              <a:rPr lang="pt-PT" dirty="0" err="1"/>
              <a:t>beauty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contemporary</a:t>
            </a:r>
            <a:r>
              <a:rPr lang="pt-PT" dirty="0"/>
              <a:t> media </a:t>
            </a:r>
            <a:r>
              <a:rPr lang="pt-PT" dirty="0" err="1"/>
              <a:t>standarts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Achievement</a:t>
            </a:r>
            <a:r>
              <a:rPr lang="pt-PT" dirty="0"/>
              <a:t> : A. Mozart as a teenager </a:t>
            </a:r>
            <a:r>
              <a:rPr lang="pt-PT" dirty="0" err="1"/>
              <a:t>spoke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languages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composed</a:t>
            </a:r>
            <a:r>
              <a:rPr lang="pt-PT" dirty="0"/>
              <a:t> major </a:t>
            </a:r>
            <a:r>
              <a:rPr lang="pt-PT" dirty="0" err="1"/>
              <a:t>pieces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 </a:t>
            </a:r>
            <a:r>
              <a:rPr lang="pt-PT" b="1" dirty="0" err="1"/>
              <a:t>Making</a:t>
            </a:r>
            <a:r>
              <a:rPr lang="pt-PT" b="1" dirty="0"/>
              <a:t> </a:t>
            </a:r>
            <a:r>
              <a:rPr lang="pt-PT" b="1" dirty="0" err="1"/>
              <a:t>Comparisons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127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 err="1"/>
              <a:t>Communication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life-alienating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clouds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awareness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responsible</a:t>
            </a:r>
            <a:r>
              <a:rPr lang="pt-PT" dirty="0"/>
              <a:t> for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thoughts</a:t>
            </a:r>
            <a:r>
              <a:rPr lang="pt-PT" dirty="0"/>
              <a:t>,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actions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Ex: “I </a:t>
            </a:r>
            <a:r>
              <a:rPr lang="pt-PT" dirty="0" err="1"/>
              <a:t>had</a:t>
            </a:r>
            <a:r>
              <a:rPr lang="pt-PT" dirty="0"/>
              <a:t> to”; “</a:t>
            </a:r>
            <a:r>
              <a:rPr lang="pt-PT" dirty="0" err="1"/>
              <a:t>Superiors</a:t>
            </a:r>
            <a:r>
              <a:rPr lang="pt-PT" dirty="0"/>
              <a:t>’ </a:t>
            </a:r>
            <a:r>
              <a:rPr lang="pt-PT" dirty="0" err="1"/>
              <a:t>orders</a:t>
            </a:r>
            <a:r>
              <a:rPr lang="pt-PT" dirty="0"/>
              <a:t>”; “</a:t>
            </a:r>
            <a:r>
              <a:rPr lang="pt-PT" dirty="0" err="1"/>
              <a:t>Company</a:t>
            </a:r>
            <a:r>
              <a:rPr lang="pt-PT" dirty="0"/>
              <a:t> </a:t>
            </a:r>
            <a:r>
              <a:rPr lang="pt-PT" dirty="0" err="1"/>
              <a:t>policy</a:t>
            </a:r>
            <a:r>
              <a:rPr lang="pt-PT" dirty="0"/>
              <a:t>”; “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law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Denial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Responsibility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6162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927373"/>
            <a:ext cx="8640960" cy="4886003"/>
          </a:xfrm>
        </p:spPr>
        <p:txBody>
          <a:bodyPr>
            <a:normAutofit fontScale="40000" lnSpcReduction="20000"/>
          </a:bodyPr>
          <a:lstStyle/>
          <a:p>
            <a:r>
              <a:rPr lang="pt-PT" sz="4200" dirty="0" err="1"/>
              <a:t>We</a:t>
            </a:r>
            <a:r>
              <a:rPr lang="pt-PT" sz="4200" dirty="0"/>
              <a:t> </a:t>
            </a:r>
            <a:r>
              <a:rPr lang="pt-PT" sz="4200" dirty="0" err="1"/>
              <a:t>deny</a:t>
            </a:r>
            <a:r>
              <a:rPr lang="pt-PT" sz="4200" dirty="0"/>
              <a:t> </a:t>
            </a:r>
            <a:r>
              <a:rPr lang="pt-PT" sz="4200" dirty="0" err="1"/>
              <a:t>responsibility</a:t>
            </a:r>
            <a:r>
              <a:rPr lang="pt-PT" sz="4200" dirty="0"/>
              <a:t> for </a:t>
            </a:r>
            <a:r>
              <a:rPr lang="pt-PT" sz="4200" dirty="0" err="1"/>
              <a:t>our</a:t>
            </a:r>
            <a:r>
              <a:rPr lang="pt-PT" sz="4200" dirty="0"/>
              <a:t> </a:t>
            </a:r>
            <a:r>
              <a:rPr lang="pt-PT" sz="4200" dirty="0" err="1"/>
              <a:t>actions</a:t>
            </a:r>
            <a:r>
              <a:rPr lang="pt-PT" sz="4200" dirty="0"/>
              <a:t> </a:t>
            </a:r>
            <a:r>
              <a:rPr lang="pt-PT" sz="4200" dirty="0" err="1"/>
              <a:t>when</a:t>
            </a:r>
            <a:r>
              <a:rPr lang="pt-PT" sz="4200" dirty="0"/>
              <a:t> atribute </a:t>
            </a:r>
            <a:r>
              <a:rPr lang="pt-PT" sz="4200" dirty="0" err="1"/>
              <a:t>their</a:t>
            </a:r>
            <a:r>
              <a:rPr lang="pt-PT" sz="4200" dirty="0"/>
              <a:t> cause to </a:t>
            </a:r>
            <a:r>
              <a:rPr lang="pt-PT" sz="4200" dirty="0" err="1"/>
              <a:t>facts</a:t>
            </a:r>
            <a:r>
              <a:rPr lang="pt-PT" sz="4200" dirty="0"/>
              <a:t> </a:t>
            </a:r>
            <a:r>
              <a:rPr lang="pt-PT" sz="4200" dirty="0" err="1"/>
              <a:t>outside</a:t>
            </a:r>
            <a:r>
              <a:rPr lang="pt-PT" sz="4200" dirty="0"/>
              <a:t> </a:t>
            </a:r>
            <a:r>
              <a:rPr lang="pt-PT" sz="4200" dirty="0" err="1"/>
              <a:t>ourselves</a:t>
            </a:r>
            <a:r>
              <a:rPr lang="pt-PT" sz="4200" dirty="0"/>
              <a:t>:</a:t>
            </a:r>
          </a:p>
          <a:p>
            <a:pPr marL="0" indent="0">
              <a:buNone/>
            </a:pPr>
            <a:endParaRPr lang="pt-PT" sz="4200" dirty="0"/>
          </a:p>
          <a:p>
            <a:pPr lvl="0"/>
            <a:r>
              <a:rPr lang="pt-PT" sz="4200" b="1" i="1" dirty="0" err="1"/>
              <a:t>The</a:t>
            </a:r>
            <a:r>
              <a:rPr lang="pt-PT" sz="4200" b="1" i="1" dirty="0"/>
              <a:t> </a:t>
            </a:r>
            <a:r>
              <a:rPr lang="pt-PT" sz="4200" b="1" i="1" dirty="0" err="1"/>
              <a:t>actions</a:t>
            </a:r>
            <a:r>
              <a:rPr lang="pt-PT" sz="4200" b="1" i="1" dirty="0"/>
              <a:t> </a:t>
            </a:r>
            <a:r>
              <a:rPr lang="pt-PT" sz="4200" b="1" i="1" dirty="0" err="1"/>
              <a:t>of</a:t>
            </a:r>
            <a:r>
              <a:rPr lang="pt-PT" sz="4200" b="1" i="1" dirty="0"/>
              <a:t> </a:t>
            </a:r>
            <a:r>
              <a:rPr lang="pt-PT" sz="4200" b="1" i="1" dirty="0" err="1"/>
              <a:t>others</a:t>
            </a:r>
            <a:r>
              <a:rPr lang="pt-PT" sz="4200" b="1" i="1" dirty="0"/>
              <a:t> </a:t>
            </a:r>
            <a:r>
              <a:rPr lang="pt-PT" sz="4200" i="1" dirty="0"/>
              <a:t>–“ </a:t>
            </a:r>
            <a:r>
              <a:rPr lang="pt-PT" sz="4200" dirty="0"/>
              <a:t>I hit </a:t>
            </a:r>
            <a:r>
              <a:rPr lang="pt-PT" sz="4200" dirty="0" err="1"/>
              <a:t>my</a:t>
            </a:r>
            <a:r>
              <a:rPr lang="pt-PT" sz="4200" dirty="0"/>
              <a:t> </a:t>
            </a:r>
            <a:r>
              <a:rPr lang="pt-PT" sz="4200" dirty="0" err="1"/>
              <a:t>child</a:t>
            </a:r>
            <a:r>
              <a:rPr lang="pt-PT" sz="4200" dirty="0"/>
              <a:t> </a:t>
            </a:r>
            <a:r>
              <a:rPr lang="pt-PT" sz="4200" dirty="0" err="1"/>
              <a:t>because</a:t>
            </a:r>
            <a:r>
              <a:rPr lang="pt-PT" sz="4200" dirty="0"/>
              <a:t> </a:t>
            </a:r>
            <a:r>
              <a:rPr lang="pt-PT" sz="4200" dirty="0" err="1"/>
              <a:t>he</a:t>
            </a:r>
            <a:r>
              <a:rPr lang="pt-PT" sz="4200" dirty="0"/>
              <a:t> </a:t>
            </a:r>
            <a:r>
              <a:rPr lang="pt-PT" sz="4200" dirty="0" err="1"/>
              <a:t>ran</a:t>
            </a:r>
            <a:r>
              <a:rPr lang="pt-PT" sz="4200" dirty="0"/>
              <a:t> </a:t>
            </a:r>
            <a:r>
              <a:rPr lang="pt-PT" sz="4200" dirty="0" err="1"/>
              <a:t>into</a:t>
            </a:r>
            <a:r>
              <a:rPr lang="pt-PT" sz="4200" dirty="0"/>
              <a:t> </a:t>
            </a:r>
            <a:r>
              <a:rPr lang="pt-PT" sz="4200" dirty="0" err="1"/>
              <a:t>the</a:t>
            </a:r>
            <a:r>
              <a:rPr lang="pt-PT" sz="4200" dirty="0"/>
              <a:t> street”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 err="1"/>
              <a:t>The</a:t>
            </a:r>
            <a:r>
              <a:rPr lang="pt-PT" sz="4200" b="1" i="1" dirty="0"/>
              <a:t> </a:t>
            </a:r>
            <a:r>
              <a:rPr lang="pt-PT" sz="4200" b="1" i="1" dirty="0" err="1"/>
              <a:t>dictates</a:t>
            </a:r>
            <a:r>
              <a:rPr lang="pt-PT" sz="4200" b="1" i="1" dirty="0"/>
              <a:t> </a:t>
            </a:r>
            <a:r>
              <a:rPr lang="pt-PT" sz="4200" b="1" i="1" dirty="0" err="1"/>
              <a:t>of</a:t>
            </a:r>
            <a:r>
              <a:rPr lang="pt-PT" sz="4200" b="1" i="1" dirty="0"/>
              <a:t> </a:t>
            </a:r>
            <a:r>
              <a:rPr lang="pt-PT" sz="4200" b="1" i="1" dirty="0" err="1"/>
              <a:t>authority</a:t>
            </a:r>
            <a:r>
              <a:rPr lang="pt-PT" sz="4200" b="1" i="1" dirty="0"/>
              <a:t> </a:t>
            </a:r>
            <a:r>
              <a:rPr lang="pt-PT" sz="4200" i="1" dirty="0"/>
              <a:t>– </a:t>
            </a:r>
            <a:r>
              <a:rPr lang="pt-PT" sz="4200" dirty="0"/>
              <a:t>“I lied to </a:t>
            </a:r>
            <a:r>
              <a:rPr lang="pt-PT" sz="4200" dirty="0" err="1"/>
              <a:t>the</a:t>
            </a:r>
            <a:r>
              <a:rPr lang="pt-PT" sz="4200" dirty="0"/>
              <a:t> </a:t>
            </a:r>
            <a:r>
              <a:rPr lang="pt-PT" sz="4200" dirty="0" err="1"/>
              <a:t>client</a:t>
            </a:r>
            <a:r>
              <a:rPr lang="pt-PT" sz="4200" dirty="0"/>
              <a:t> </a:t>
            </a:r>
            <a:r>
              <a:rPr lang="pt-PT" sz="4200" dirty="0" err="1"/>
              <a:t>because</a:t>
            </a:r>
            <a:r>
              <a:rPr lang="pt-PT" sz="4200" dirty="0"/>
              <a:t> </a:t>
            </a:r>
            <a:r>
              <a:rPr lang="pt-PT" sz="4200" dirty="0" err="1"/>
              <a:t>the</a:t>
            </a:r>
            <a:r>
              <a:rPr lang="pt-PT" sz="4200" dirty="0"/>
              <a:t> boss </a:t>
            </a:r>
            <a:r>
              <a:rPr lang="pt-PT" sz="4200" dirty="0" err="1"/>
              <a:t>told</a:t>
            </a:r>
            <a:r>
              <a:rPr lang="pt-PT" sz="4200" dirty="0"/>
              <a:t> me to”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 err="1"/>
              <a:t>Group</a:t>
            </a:r>
            <a:r>
              <a:rPr lang="pt-PT" sz="4200" b="1" i="1" dirty="0"/>
              <a:t> </a:t>
            </a:r>
            <a:r>
              <a:rPr lang="pt-PT" sz="4200" b="1" i="1" dirty="0" err="1"/>
              <a:t>pressure</a:t>
            </a:r>
            <a:r>
              <a:rPr lang="pt-PT" sz="4200" b="1" i="1" dirty="0"/>
              <a:t> </a:t>
            </a:r>
            <a:r>
              <a:rPr lang="pt-PT" sz="4200" i="1" dirty="0"/>
              <a:t>– </a:t>
            </a:r>
            <a:r>
              <a:rPr lang="pt-PT" sz="4200" dirty="0"/>
              <a:t>“ I </a:t>
            </a:r>
            <a:r>
              <a:rPr lang="pt-PT" sz="4200" dirty="0" err="1"/>
              <a:t>started</a:t>
            </a:r>
            <a:r>
              <a:rPr lang="pt-PT" sz="4200" dirty="0"/>
              <a:t> to </a:t>
            </a:r>
            <a:r>
              <a:rPr lang="pt-PT" sz="4200" dirty="0" err="1"/>
              <a:t>smoke</a:t>
            </a:r>
            <a:r>
              <a:rPr lang="pt-PT" sz="4200" dirty="0"/>
              <a:t> </a:t>
            </a:r>
            <a:r>
              <a:rPr lang="pt-PT" sz="4200" dirty="0" err="1"/>
              <a:t>because</a:t>
            </a:r>
            <a:r>
              <a:rPr lang="pt-PT" sz="4200" dirty="0"/>
              <a:t> </a:t>
            </a:r>
            <a:r>
              <a:rPr lang="pt-PT" sz="4200" dirty="0" err="1"/>
              <a:t>all</a:t>
            </a:r>
            <a:r>
              <a:rPr lang="pt-PT" sz="4200" dirty="0"/>
              <a:t> </a:t>
            </a:r>
            <a:r>
              <a:rPr lang="pt-PT" sz="4200" dirty="0" err="1"/>
              <a:t>my</a:t>
            </a:r>
            <a:r>
              <a:rPr lang="pt-PT" sz="4200" dirty="0"/>
              <a:t> </a:t>
            </a:r>
            <a:r>
              <a:rPr lang="pt-PT" sz="4200" dirty="0" err="1"/>
              <a:t>friends</a:t>
            </a:r>
            <a:r>
              <a:rPr lang="pt-PT" sz="4200" dirty="0"/>
              <a:t> </a:t>
            </a:r>
            <a:r>
              <a:rPr lang="pt-PT" sz="4200" dirty="0" err="1"/>
              <a:t>did</a:t>
            </a:r>
            <a:r>
              <a:rPr lang="pt-PT" sz="4200" dirty="0"/>
              <a:t>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 err="1"/>
              <a:t>Institutional</a:t>
            </a:r>
            <a:r>
              <a:rPr lang="pt-PT" sz="4200" b="1" i="1" dirty="0"/>
              <a:t> policies, rules </a:t>
            </a:r>
            <a:r>
              <a:rPr lang="pt-PT" sz="4200" b="1" i="1" dirty="0" err="1"/>
              <a:t>and</a:t>
            </a:r>
            <a:r>
              <a:rPr lang="pt-PT" sz="4200" b="1" i="1" dirty="0"/>
              <a:t> </a:t>
            </a:r>
            <a:r>
              <a:rPr lang="pt-PT" sz="4200" b="1" i="1" dirty="0" err="1"/>
              <a:t>regulations</a:t>
            </a:r>
            <a:r>
              <a:rPr lang="pt-PT" sz="4200" b="1" i="1" dirty="0"/>
              <a:t> </a:t>
            </a:r>
            <a:r>
              <a:rPr lang="pt-PT" sz="4200" i="1" dirty="0"/>
              <a:t>– </a:t>
            </a:r>
            <a:r>
              <a:rPr lang="pt-PT" sz="4200" dirty="0"/>
              <a:t>I </a:t>
            </a:r>
            <a:r>
              <a:rPr lang="pt-PT" sz="4200" dirty="0" err="1"/>
              <a:t>have</a:t>
            </a:r>
            <a:r>
              <a:rPr lang="pt-PT" sz="4200" dirty="0"/>
              <a:t> to </a:t>
            </a:r>
            <a:r>
              <a:rPr lang="pt-PT" sz="4200" dirty="0" err="1"/>
              <a:t>suspend</a:t>
            </a:r>
            <a:r>
              <a:rPr lang="pt-PT" sz="4200" dirty="0"/>
              <a:t> </a:t>
            </a:r>
            <a:r>
              <a:rPr lang="pt-PT" sz="4200" dirty="0" err="1"/>
              <a:t>you</a:t>
            </a:r>
            <a:r>
              <a:rPr lang="pt-PT" sz="4200" dirty="0"/>
              <a:t> for </a:t>
            </a:r>
            <a:r>
              <a:rPr lang="pt-PT" sz="4200" dirty="0" err="1"/>
              <a:t>this</a:t>
            </a:r>
            <a:r>
              <a:rPr lang="pt-PT" sz="4200" dirty="0"/>
              <a:t> </a:t>
            </a:r>
            <a:r>
              <a:rPr lang="pt-PT" sz="4200" dirty="0" err="1"/>
              <a:t>infraction</a:t>
            </a:r>
            <a:r>
              <a:rPr lang="pt-PT" sz="4200" dirty="0"/>
              <a:t> </a:t>
            </a:r>
            <a:r>
              <a:rPr lang="pt-PT" sz="4200" dirty="0" err="1"/>
              <a:t>because</a:t>
            </a:r>
            <a:r>
              <a:rPr lang="pt-PT" sz="4200" dirty="0"/>
              <a:t> </a:t>
            </a:r>
            <a:r>
              <a:rPr lang="pt-PT" sz="4200" dirty="0" err="1"/>
              <a:t>is</a:t>
            </a:r>
            <a:r>
              <a:rPr lang="pt-PT" sz="4200" dirty="0"/>
              <a:t> </a:t>
            </a:r>
            <a:r>
              <a:rPr lang="pt-PT" sz="4200" dirty="0" err="1"/>
              <a:t>the</a:t>
            </a:r>
            <a:r>
              <a:rPr lang="pt-PT" sz="4200" dirty="0"/>
              <a:t> </a:t>
            </a:r>
            <a:r>
              <a:rPr lang="pt-PT" sz="4200" dirty="0" err="1"/>
              <a:t>school</a:t>
            </a:r>
            <a:r>
              <a:rPr lang="pt-PT" sz="4200" dirty="0"/>
              <a:t> </a:t>
            </a:r>
            <a:r>
              <a:rPr lang="pt-PT" sz="4200" dirty="0" err="1"/>
              <a:t>policy</a:t>
            </a:r>
            <a:r>
              <a:rPr lang="pt-PT" sz="4200" dirty="0"/>
              <a:t>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 err="1"/>
              <a:t>Gender</a:t>
            </a:r>
            <a:r>
              <a:rPr lang="pt-PT" sz="4200" b="1" i="1" dirty="0"/>
              <a:t> roles, social roles, age roles </a:t>
            </a:r>
            <a:r>
              <a:rPr lang="pt-PT" sz="4200" i="1" dirty="0"/>
              <a:t>– “ </a:t>
            </a:r>
            <a:r>
              <a:rPr lang="pt-PT" sz="4200" dirty="0"/>
              <a:t>I </a:t>
            </a:r>
            <a:r>
              <a:rPr lang="pt-PT" sz="4200" dirty="0" err="1"/>
              <a:t>hate</a:t>
            </a:r>
            <a:r>
              <a:rPr lang="pt-PT" sz="4200" dirty="0"/>
              <a:t> </a:t>
            </a:r>
            <a:r>
              <a:rPr lang="pt-PT" sz="4200" dirty="0" err="1"/>
              <a:t>going</a:t>
            </a:r>
            <a:r>
              <a:rPr lang="pt-PT" sz="4200" dirty="0"/>
              <a:t> to </a:t>
            </a:r>
            <a:r>
              <a:rPr lang="pt-PT" sz="4200" dirty="0" err="1"/>
              <a:t>work</a:t>
            </a:r>
            <a:r>
              <a:rPr lang="pt-PT" sz="4200" dirty="0"/>
              <a:t>, </a:t>
            </a:r>
            <a:r>
              <a:rPr lang="pt-PT" sz="4200" dirty="0" err="1"/>
              <a:t>but</a:t>
            </a:r>
            <a:r>
              <a:rPr lang="pt-PT" sz="4200" dirty="0"/>
              <a:t> I do </a:t>
            </a:r>
            <a:r>
              <a:rPr lang="pt-PT" sz="4200" dirty="0" err="1"/>
              <a:t>because</a:t>
            </a:r>
            <a:r>
              <a:rPr lang="pt-PT" sz="4200" dirty="0"/>
              <a:t> I </a:t>
            </a:r>
            <a:r>
              <a:rPr lang="pt-PT" sz="4200" dirty="0" err="1"/>
              <a:t>am</a:t>
            </a:r>
            <a:r>
              <a:rPr lang="pt-PT" sz="4200" dirty="0"/>
              <a:t> a </a:t>
            </a:r>
            <a:r>
              <a:rPr lang="pt-PT" sz="4200" dirty="0" err="1"/>
              <a:t>husband</a:t>
            </a:r>
            <a:r>
              <a:rPr lang="pt-PT" sz="4200" dirty="0"/>
              <a:t> </a:t>
            </a:r>
            <a:r>
              <a:rPr lang="pt-PT" sz="4200" dirty="0" err="1"/>
              <a:t>and</a:t>
            </a:r>
            <a:r>
              <a:rPr lang="pt-PT" sz="4200" dirty="0"/>
              <a:t> a </a:t>
            </a:r>
            <a:r>
              <a:rPr lang="pt-PT" sz="4200" dirty="0" err="1"/>
              <a:t>father</a:t>
            </a:r>
            <a:r>
              <a:rPr lang="pt-PT" sz="4200" dirty="0"/>
              <a:t>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/>
              <a:t>Vague, </a:t>
            </a:r>
            <a:r>
              <a:rPr lang="pt-PT" sz="4200" b="1" i="1" dirty="0" err="1"/>
              <a:t>impersonal</a:t>
            </a:r>
            <a:r>
              <a:rPr lang="pt-PT" sz="4200" b="1" i="1" dirty="0"/>
              <a:t> forces </a:t>
            </a:r>
            <a:r>
              <a:rPr lang="pt-PT" sz="4200" i="1" dirty="0"/>
              <a:t>– </a:t>
            </a:r>
            <a:r>
              <a:rPr lang="pt-PT" sz="4200" dirty="0"/>
              <a:t>“ I </a:t>
            </a:r>
            <a:r>
              <a:rPr lang="pt-PT" sz="4200" dirty="0" err="1"/>
              <a:t>cleaned</a:t>
            </a:r>
            <a:r>
              <a:rPr lang="pt-PT" sz="4200" dirty="0"/>
              <a:t> </a:t>
            </a:r>
            <a:r>
              <a:rPr lang="pt-PT" sz="4200" dirty="0" err="1"/>
              <a:t>my</a:t>
            </a:r>
            <a:r>
              <a:rPr lang="pt-PT" sz="4200" dirty="0"/>
              <a:t> </a:t>
            </a:r>
            <a:r>
              <a:rPr lang="pt-PT" sz="4200" dirty="0" err="1"/>
              <a:t>room</a:t>
            </a:r>
            <a:r>
              <a:rPr lang="pt-PT" sz="4200" dirty="0"/>
              <a:t> </a:t>
            </a:r>
            <a:r>
              <a:rPr lang="pt-PT" sz="4200" dirty="0" err="1"/>
              <a:t>because</a:t>
            </a:r>
            <a:r>
              <a:rPr lang="pt-PT" sz="4200" dirty="0"/>
              <a:t> I </a:t>
            </a:r>
            <a:r>
              <a:rPr lang="pt-PT" sz="4200" dirty="0" err="1"/>
              <a:t>had</a:t>
            </a:r>
            <a:r>
              <a:rPr lang="pt-PT" sz="4200" dirty="0"/>
              <a:t> to”</a:t>
            </a:r>
          </a:p>
          <a:p>
            <a:pPr lvl="0"/>
            <a:endParaRPr lang="pt-PT" sz="4200" dirty="0"/>
          </a:p>
          <a:p>
            <a:pPr lvl="0"/>
            <a:r>
              <a:rPr lang="pt-PT" sz="4200" b="1" i="1" dirty="0" err="1"/>
              <a:t>Uncontrollable</a:t>
            </a:r>
            <a:r>
              <a:rPr lang="pt-PT" sz="4200" b="1" i="1" dirty="0"/>
              <a:t> impulses</a:t>
            </a:r>
            <a:r>
              <a:rPr lang="pt-PT" sz="4200" i="1" dirty="0"/>
              <a:t> – </a:t>
            </a:r>
            <a:r>
              <a:rPr lang="pt-PT" sz="4200" dirty="0"/>
              <a:t>“I </a:t>
            </a:r>
            <a:r>
              <a:rPr lang="pt-PT" sz="4200" dirty="0" err="1"/>
              <a:t>was</a:t>
            </a:r>
            <a:r>
              <a:rPr lang="pt-PT" sz="4200" dirty="0"/>
              <a:t> </a:t>
            </a:r>
            <a:r>
              <a:rPr lang="pt-PT" sz="4200" dirty="0" err="1"/>
              <a:t>overcamed</a:t>
            </a:r>
            <a:r>
              <a:rPr lang="pt-PT" sz="4200" dirty="0"/>
              <a:t> </a:t>
            </a:r>
            <a:r>
              <a:rPr lang="pt-PT" sz="4200" dirty="0" err="1"/>
              <a:t>by</a:t>
            </a:r>
            <a:r>
              <a:rPr lang="pt-PT" sz="4200" dirty="0"/>
              <a:t> </a:t>
            </a:r>
            <a:r>
              <a:rPr lang="pt-PT" sz="4200" dirty="0" err="1"/>
              <a:t>my</a:t>
            </a:r>
            <a:r>
              <a:rPr lang="pt-PT" sz="4200" dirty="0"/>
              <a:t> urge to </a:t>
            </a:r>
            <a:r>
              <a:rPr lang="pt-PT" sz="4200" dirty="0" err="1"/>
              <a:t>eat</a:t>
            </a:r>
            <a:r>
              <a:rPr lang="pt-PT" sz="4200" dirty="0"/>
              <a:t> </a:t>
            </a:r>
            <a:r>
              <a:rPr lang="pt-PT" sz="4200" dirty="0" err="1"/>
              <a:t>the</a:t>
            </a:r>
            <a:r>
              <a:rPr lang="pt-PT" sz="4200" dirty="0"/>
              <a:t> </a:t>
            </a:r>
            <a:r>
              <a:rPr lang="pt-PT" sz="4200" dirty="0" err="1"/>
              <a:t>candy</a:t>
            </a:r>
            <a:r>
              <a:rPr lang="pt-PT" sz="4200" dirty="0"/>
              <a:t> bar”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Denial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Responsibility</a:t>
            </a:r>
            <a:r>
              <a:rPr lang="pt-PT" b="1" dirty="0"/>
              <a:t> (</a:t>
            </a:r>
            <a:r>
              <a:rPr lang="pt-PT" b="1" dirty="0" err="1"/>
              <a:t>cont</a:t>
            </a:r>
            <a:r>
              <a:rPr lang="pt-PT" b="1" dirty="0"/>
              <a:t>.)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206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 err="1"/>
              <a:t>Problem</a:t>
            </a:r>
            <a:r>
              <a:rPr lang="pt-PT" b="1" dirty="0"/>
              <a:t>:</a:t>
            </a:r>
            <a:endParaRPr lang="pt-PT" dirty="0"/>
          </a:p>
          <a:p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dangerous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conscious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r>
              <a:rPr lang="pt-PT" dirty="0"/>
              <a:t> for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behave</a:t>
            </a:r>
            <a:r>
              <a:rPr lang="pt-PT" dirty="0"/>
              <a:t>,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.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b="1" dirty="0" err="1"/>
              <a:t>Solution</a:t>
            </a:r>
            <a:r>
              <a:rPr lang="pt-PT" b="1" dirty="0"/>
              <a:t>:</a:t>
            </a:r>
            <a:endParaRPr lang="pt-PT" dirty="0"/>
          </a:p>
          <a:p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replace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acknowledges</a:t>
            </a:r>
            <a:r>
              <a:rPr lang="pt-PT" dirty="0"/>
              <a:t> </a:t>
            </a:r>
            <a:r>
              <a:rPr lang="pt-PT" dirty="0" err="1"/>
              <a:t>choice</a:t>
            </a:r>
            <a:r>
              <a:rPr lang="pt-PT" dirty="0"/>
              <a:t>: “ I </a:t>
            </a:r>
            <a:r>
              <a:rPr lang="pt-PT" dirty="0" err="1"/>
              <a:t>choose</a:t>
            </a:r>
            <a:r>
              <a:rPr lang="pt-PT" dirty="0"/>
              <a:t> to….”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Denial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Responsibility</a:t>
            </a:r>
            <a:r>
              <a:rPr lang="pt-PT" b="1" dirty="0"/>
              <a:t> (</a:t>
            </a:r>
            <a:r>
              <a:rPr lang="pt-PT" b="1" dirty="0" err="1"/>
              <a:t>cont</a:t>
            </a:r>
            <a:r>
              <a:rPr lang="pt-PT" b="1" dirty="0"/>
              <a:t>.)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952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 err="1"/>
              <a:t>Communicating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desires</a:t>
            </a:r>
            <a:r>
              <a:rPr lang="pt-PT" dirty="0"/>
              <a:t> as </a:t>
            </a:r>
            <a:r>
              <a:rPr lang="pt-PT" dirty="0" err="1"/>
              <a:t>demands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yet</a:t>
            </a:r>
            <a:r>
              <a:rPr lang="pt-PT" dirty="0"/>
              <a:t> </a:t>
            </a:r>
            <a:r>
              <a:rPr lang="pt-PT" dirty="0" err="1"/>
              <a:t>another</a:t>
            </a:r>
            <a:r>
              <a:rPr lang="pt-PT" dirty="0"/>
              <a:t> </a:t>
            </a:r>
            <a:r>
              <a:rPr lang="pt-PT" dirty="0" err="1"/>
              <a:t>form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blocks</a:t>
            </a:r>
            <a:r>
              <a:rPr lang="pt-PT" dirty="0"/>
              <a:t> </a:t>
            </a:r>
            <a:r>
              <a:rPr lang="pt-PT" dirty="0" err="1"/>
              <a:t>communication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A </a:t>
            </a:r>
            <a:r>
              <a:rPr lang="pt-PT" dirty="0" err="1"/>
              <a:t>demand</a:t>
            </a:r>
            <a:r>
              <a:rPr lang="pt-PT" dirty="0"/>
              <a:t> </a:t>
            </a:r>
            <a:r>
              <a:rPr lang="pt-PT" dirty="0" err="1"/>
              <a:t>explicity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implicity</a:t>
            </a:r>
            <a:r>
              <a:rPr lang="pt-PT" dirty="0"/>
              <a:t> </a:t>
            </a:r>
            <a:r>
              <a:rPr lang="pt-PT" dirty="0" err="1"/>
              <a:t>threatens</a:t>
            </a:r>
            <a:r>
              <a:rPr lang="pt-PT" dirty="0"/>
              <a:t> </a:t>
            </a:r>
            <a:r>
              <a:rPr lang="pt-PT" dirty="0" err="1"/>
              <a:t>listeners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blame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punishment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fail</a:t>
            </a:r>
            <a:r>
              <a:rPr lang="pt-PT" dirty="0"/>
              <a:t> to </a:t>
            </a:r>
            <a:r>
              <a:rPr lang="pt-PT" dirty="0" err="1"/>
              <a:t>comply</a:t>
            </a:r>
            <a:r>
              <a:rPr lang="pt-PT" dirty="0"/>
              <a:t>.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Demands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203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71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20000"/>
          </a:bodyPr>
          <a:lstStyle/>
          <a:p>
            <a:r>
              <a:rPr lang="pt-PT" b="1" dirty="0" err="1"/>
              <a:t>Observations</a:t>
            </a:r>
            <a:r>
              <a:rPr lang="pt-PT" dirty="0"/>
              <a:t> are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important</a:t>
            </a:r>
            <a:r>
              <a:rPr lang="pt-PT" dirty="0"/>
              <a:t> </a:t>
            </a:r>
            <a:r>
              <a:rPr lang="pt-PT" dirty="0" err="1"/>
              <a:t>element</a:t>
            </a:r>
            <a:r>
              <a:rPr lang="pt-PT" dirty="0"/>
              <a:t> in NVC,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wish</a:t>
            </a:r>
            <a:r>
              <a:rPr lang="pt-PT" dirty="0"/>
              <a:t> to </a:t>
            </a:r>
            <a:r>
              <a:rPr lang="pt-PT" dirty="0" err="1"/>
              <a:t>clearly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honestly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to </a:t>
            </a:r>
            <a:r>
              <a:rPr lang="pt-PT" dirty="0" err="1"/>
              <a:t>another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descriptive</a:t>
            </a:r>
            <a:r>
              <a:rPr lang="pt-PT" dirty="0"/>
              <a:t>. Is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see</a:t>
            </a:r>
            <a:r>
              <a:rPr lang="pt-PT" dirty="0"/>
              <a:t>, </a:t>
            </a:r>
            <a:r>
              <a:rPr lang="pt-PT" dirty="0" err="1"/>
              <a:t>hear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touch</a:t>
            </a:r>
            <a:r>
              <a:rPr lang="pt-PT" dirty="0"/>
              <a:t>. 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see</a:t>
            </a:r>
            <a:r>
              <a:rPr lang="pt-PT" dirty="0"/>
              <a:t>….”</a:t>
            </a:r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hear</a:t>
            </a:r>
            <a:r>
              <a:rPr lang="pt-PT" dirty="0"/>
              <a:t>….”</a:t>
            </a:r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recall</a:t>
            </a:r>
            <a:r>
              <a:rPr lang="pt-PT" dirty="0"/>
              <a:t> </a:t>
            </a:r>
            <a:r>
              <a:rPr lang="pt-PT" dirty="0" err="1"/>
              <a:t>seeing</a:t>
            </a:r>
            <a:r>
              <a:rPr lang="pt-PT" dirty="0"/>
              <a:t> / </a:t>
            </a:r>
            <a:r>
              <a:rPr lang="pt-PT" dirty="0" err="1"/>
              <a:t>hearing</a:t>
            </a:r>
            <a:r>
              <a:rPr lang="pt-PT" dirty="0"/>
              <a:t>…..”</a:t>
            </a:r>
          </a:p>
          <a:p>
            <a:pPr marL="0" indent="0">
              <a:buNone/>
            </a:pPr>
            <a:r>
              <a:rPr lang="pt-PT" dirty="0"/>
              <a:t>      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32656"/>
            <a:ext cx="7632848" cy="1183568"/>
          </a:xfrm>
        </p:spPr>
        <p:txBody>
          <a:bodyPr>
            <a:normAutofit fontScale="90000"/>
          </a:bodyPr>
          <a:lstStyle/>
          <a:p>
            <a:br>
              <a:rPr lang="pt-PT" sz="3600" b="1" dirty="0"/>
            </a:br>
            <a:r>
              <a:rPr lang="pt-PT" sz="3600" b="1" dirty="0"/>
              <a:t>OBSERVATION</a:t>
            </a:r>
            <a:br>
              <a:rPr lang="pt-PT" sz="2700" b="1" dirty="0"/>
            </a:br>
            <a:r>
              <a:rPr lang="pt-PT" sz="3600" i="1" dirty="0"/>
              <a:t>(</a:t>
            </a:r>
            <a:r>
              <a:rPr lang="pt-PT" sz="3600" i="1" dirty="0" err="1"/>
              <a:t>Observing</a:t>
            </a:r>
            <a:r>
              <a:rPr lang="pt-PT" sz="3600" i="1" dirty="0"/>
              <a:t> </a:t>
            </a:r>
            <a:r>
              <a:rPr lang="pt-PT" sz="3600" i="1" dirty="0" err="1"/>
              <a:t>without</a:t>
            </a:r>
            <a:r>
              <a:rPr lang="pt-PT" sz="3600" i="1" dirty="0"/>
              <a:t> </a:t>
            </a:r>
            <a:r>
              <a:rPr lang="pt-PT" sz="3600" i="1" dirty="0" err="1"/>
              <a:t>evaluating</a:t>
            </a:r>
            <a:r>
              <a:rPr lang="pt-PT" sz="3600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228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77500" lnSpcReduction="20000"/>
          </a:bodyPr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b="1" dirty="0" err="1"/>
              <a:t>evaluation</a:t>
            </a:r>
            <a:r>
              <a:rPr lang="pt-PT" dirty="0"/>
              <a:t> envolves </a:t>
            </a:r>
            <a:r>
              <a:rPr lang="pt-PT" dirty="0" err="1"/>
              <a:t>making</a:t>
            </a:r>
            <a:r>
              <a:rPr lang="pt-PT" dirty="0"/>
              <a:t> </a:t>
            </a:r>
            <a:r>
              <a:rPr lang="pt-PT" dirty="0" err="1"/>
              <a:t>inferences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things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observe </a:t>
            </a:r>
            <a:r>
              <a:rPr lang="pt-PT" dirty="0" err="1"/>
              <a:t>and</a:t>
            </a:r>
            <a:r>
              <a:rPr lang="pt-PT" dirty="0"/>
              <a:t> are </a:t>
            </a:r>
            <a:r>
              <a:rPr lang="pt-PT" dirty="0" err="1"/>
              <a:t>specific</a:t>
            </a:r>
            <a:r>
              <a:rPr lang="pt-PT" dirty="0"/>
              <a:t> to time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context</a:t>
            </a:r>
            <a:r>
              <a:rPr lang="pt-PT" dirty="0"/>
              <a:t>.</a:t>
            </a:r>
          </a:p>
          <a:p>
            <a:endParaRPr lang="pt-PT" dirty="0"/>
          </a:p>
          <a:p>
            <a:pPr marL="0" indent="0" algn="ctr">
              <a:buNone/>
            </a:pPr>
            <a:r>
              <a:rPr lang="pt-PT" dirty="0"/>
              <a:t>   “Henry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aggressive</a:t>
            </a:r>
            <a:r>
              <a:rPr lang="pt-PT" dirty="0"/>
              <a:t>”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“ Henry hit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sister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played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smartphone”</a:t>
            </a:r>
          </a:p>
          <a:p>
            <a:pPr marL="0" indent="0" algn="ctr">
              <a:buNone/>
            </a:pPr>
            <a:r>
              <a:rPr lang="pt-PT" dirty="0"/>
              <a:t>     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32656"/>
            <a:ext cx="7632848" cy="1183568"/>
          </a:xfrm>
        </p:spPr>
        <p:txBody>
          <a:bodyPr>
            <a:normAutofit fontScale="90000"/>
          </a:bodyPr>
          <a:lstStyle/>
          <a:p>
            <a:br>
              <a:rPr lang="pt-PT" sz="3600" b="1" dirty="0"/>
            </a:br>
            <a:r>
              <a:rPr lang="pt-PT" sz="3600" b="1" dirty="0"/>
              <a:t>OBSERVATION</a:t>
            </a:r>
            <a:br>
              <a:rPr lang="pt-PT" sz="2700" b="1" dirty="0"/>
            </a:br>
            <a:r>
              <a:rPr lang="pt-PT" sz="3600" i="1" dirty="0"/>
              <a:t>(</a:t>
            </a:r>
            <a:r>
              <a:rPr lang="pt-PT" sz="3600" i="1" dirty="0" err="1"/>
              <a:t>Observing</a:t>
            </a:r>
            <a:r>
              <a:rPr lang="pt-PT" sz="3600" i="1" dirty="0"/>
              <a:t> </a:t>
            </a:r>
            <a:r>
              <a:rPr lang="pt-PT" sz="3600" i="1" dirty="0" err="1"/>
              <a:t>without</a:t>
            </a:r>
            <a:r>
              <a:rPr lang="pt-PT" sz="3600" i="1" dirty="0"/>
              <a:t> </a:t>
            </a:r>
            <a:r>
              <a:rPr lang="pt-PT" sz="3600" i="1" dirty="0" err="1"/>
              <a:t>evaluating</a:t>
            </a:r>
            <a:r>
              <a:rPr lang="pt-PT" sz="3600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9613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you</a:t>
            </a:r>
            <a:r>
              <a:rPr lang="pt-PT" dirty="0"/>
              <a:t> are too </a:t>
            </a:r>
            <a:r>
              <a:rPr lang="pt-PT" dirty="0" err="1"/>
              <a:t>generous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“ 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lunch</a:t>
            </a:r>
            <a:r>
              <a:rPr lang="pt-PT" dirty="0"/>
              <a:t> </a:t>
            </a:r>
            <a:r>
              <a:rPr lang="pt-PT" dirty="0" err="1"/>
              <a:t>money</a:t>
            </a:r>
            <a:r>
              <a:rPr lang="pt-PT" dirty="0"/>
              <a:t> to </a:t>
            </a:r>
            <a:r>
              <a:rPr lang="pt-PT" dirty="0" err="1"/>
              <a:t>others</a:t>
            </a:r>
            <a:r>
              <a:rPr lang="pt-PT" dirty="0"/>
              <a:t> I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too </a:t>
            </a:r>
            <a:r>
              <a:rPr lang="pt-PT" dirty="0" err="1"/>
              <a:t>generous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Luke</a:t>
            </a:r>
            <a:r>
              <a:rPr lang="pt-PT" dirty="0"/>
              <a:t> </a:t>
            </a:r>
            <a:r>
              <a:rPr lang="pt-PT" dirty="0" err="1"/>
              <a:t>procrastinates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“ </a:t>
            </a:r>
            <a:r>
              <a:rPr lang="pt-PT" dirty="0" err="1"/>
              <a:t>Luke</a:t>
            </a:r>
            <a:r>
              <a:rPr lang="pt-PT" dirty="0"/>
              <a:t> </a:t>
            </a:r>
            <a:r>
              <a:rPr lang="pt-PT" dirty="0" err="1"/>
              <a:t>studied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test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night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won’t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her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“ I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her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 in”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323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64" y="373224"/>
            <a:ext cx="7362564" cy="823528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INTRODUCTION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 </a:t>
            </a:r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F6BD84-A0DD-4936-9FCE-F3C2082F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221278"/>
            <a:ext cx="3312368" cy="43040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52A319F-1DD2-4AFC-8108-8F67CB0CF826}"/>
              </a:ext>
            </a:extLst>
          </p:cNvPr>
          <p:cNvSpPr/>
          <p:nvPr/>
        </p:nvSpPr>
        <p:spPr>
          <a:xfrm>
            <a:off x="251520" y="2204864"/>
            <a:ext cx="7452523" cy="117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4F81BD"/>
              </a:buClr>
            </a:pPr>
            <a:r>
              <a:rPr lang="pt-PT" sz="3200" b="1" dirty="0">
                <a:solidFill>
                  <a:prstClr val="black"/>
                </a:solidFill>
              </a:rPr>
              <a:t>Marshall </a:t>
            </a:r>
            <a:r>
              <a:rPr lang="pt-PT" sz="3200" b="1" dirty="0" err="1">
                <a:solidFill>
                  <a:prstClr val="black"/>
                </a:solidFill>
              </a:rPr>
              <a:t>Rosemberg</a:t>
            </a:r>
            <a:r>
              <a:rPr lang="pt-PT" sz="3200" b="1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ct val="20000"/>
              </a:spcBef>
              <a:buClr>
                <a:srgbClr val="4F81BD"/>
              </a:buClr>
            </a:pPr>
            <a:r>
              <a:rPr lang="pt-PT" sz="3200" b="1" dirty="0">
                <a:solidFill>
                  <a:prstClr val="black"/>
                </a:solidFill>
              </a:rPr>
              <a:t>(1934-2015)</a:t>
            </a:r>
            <a:endParaRPr lang="pt-P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50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eat</a:t>
            </a:r>
            <a:r>
              <a:rPr lang="pt-PT" dirty="0"/>
              <a:t> </a:t>
            </a:r>
            <a:r>
              <a:rPr lang="pt-PT" dirty="0" err="1"/>
              <a:t>balanced</a:t>
            </a:r>
            <a:r>
              <a:rPr lang="pt-PT" dirty="0"/>
              <a:t> </a:t>
            </a:r>
            <a:r>
              <a:rPr lang="pt-PT" dirty="0" err="1"/>
              <a:t>meals</a:t>
            </a:r>
            <a:r>
              <a:rPr lang="pt-PT" dirty="0"/>
              <a:t>,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impaired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“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eat</a:t>
            </a:r>
            <a:r>
              <a:rPr lang="pt-PT" dirty="0"/>
              <a:t> </a:t>
            </a:r>
            <a:r>
              <a:rPr lang="pt-PT" dirty="0" err="1"/>
              <a:t>balanced</a:t>
            </a:r>
            <a:r>
              <a:rPr lang="pt-PT" dirty="0"/>
              <a:t> </a:t>
            </a:r>
            <a:r>
              <a:rPr lang="pt-PT" dirty="0" err="1"/>
              <a:t>meals</a:t>
            </a:r>
            <a:r>
              <a:rPr lang="pt-PT" dirty="0"/>
              <a:t>, I </a:t>
            </a:r>
            <a:r>
              <a:rPr lang="pt-PT" dirty="0" err="1"/>
              <a:t>fear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health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impaired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  “Richard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poor</a:t>
            </a:r>
            <a:r>
              <a:rPr lang="pt-PT" dirty="0"/>
              <a:t> </a:t>
            </a:r>
            <a:r>
              <a:rPr lang="pt-PT" dirty="0" err="1"/>
              <a:t>football</a:t>
            </a:r>
            <a:r>
              <a:rPr lang="pt-PT" dirty="0"/>
              <a:t> </a:t>
            </a:r>
            <a:r>
              <a:rPr lang="pt-PT" dirty="0" err="1"/>
              <a:t>player</a:t>
            </a:r>
            <a:r>
              <a:rPr lang="pt-PT" dirty="0"/>
              <a:t>” </a:t>
            </a:r>
            <a:r>
              <a:rPr lang="pt-PT" dirty="0" err="1"/>
              <a:t>vs</a:t>
            </a:r>
            <a:r>
              <a:rPr lang="pt-PT" dirty="0"/>
              <a:t> “ Richard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scored</a:t>
            </a:r>
            <a:r>
              <a:rPr lang="pt-PT" dirty="0"/>
              <a:t> a </a:t>
            </a:r>
            <a:r>
              <a:rPr lang="pt-PT" dirty="0" err="1"/>
              <a:t>goal</a:t>
            </a:r>
            <a:r>
              <a:rPr lang="pt-PT" dirty="0"/>
              <a:t> in 20 games”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8182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i="1" u="sng" dirty="0" err="1"/>
              <a:t>always</a:t>
            </a:r>
            <a:r>
              <a:rPr lang="pt-PT" i="1" u="sng" dirty="0"/>
              <a:t>, </a:t>
            </a:r>
            <a:r>
              <a:rPr lang="pt-PT" i="1" u="sng" dirty="0" err="1"/>
              <a:t>never</a:t>
            </a:r>
            <a:r>
              <a:rPr lang="pt-PT" i="1" u="sng" dirty="0"/>
              <a:t>, </a:t>
            </a:r>
            <a:r>
              <a:rPr lang="pt-PT" i="1" u="sng" dirty="0" err="1"/>
              <a:t>ever</a:t>
            </a:r>
            <a:r>
              <a:rPr lang="pt-PT" i="1" u="sng" dirty="0"/>
              <a:t>, </a:t>
            </a:r>
            <a:r>
              <a:rPr lang="pt-PT" i="1" u="sng" dirty="0" err="1"/>
              <a:t>whenever</a:t>
            </a:r>
            <a:r>
              <a:rPr lang="pt-PT" i="1" u="sng" dirty="0"/>
              <a:t>,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used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following</a:t>
            </a:r>
            <a:r>
              <a:rPr lang="pt-PT" dirty="0"/>
              <a:t> </a:t>
            </a:r>
            <a:r>
              <a:rPr lang="pt-PT" dirty="0" err="1"/>
              <a:t>ways</a:t>
            </a:r>
            <a:r>
              <a:rPr lang="pt-PT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Whenever</a:t>
            </a:r>
            <a:r>
              <a:rPr lang="pt-PT" dirty="0"/>
              <a:t> I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observed</a:t>
            </a:r>
            <a:r>
              <a:rPr lang="pt-PT" dirty="0"/>
              <a:t> Jack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phone</a:t>
            </a:r>
            <a:r>
              <a:rPr lang="pt-PT" dirty="0"/>
              <a:t>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spoken</a:t>
            </a:r>
            <a:r>
              <a:rPr lang="pt-PT" dirty="0"/>
              <a:t> for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least</a:t>
            </a:r>
            <a:r>
              <a:rPr lang="pt-PT" dirty="0"/>
              <a:t> 30 min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I can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recall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ever</a:t>
            </a:r>
            <a:r>
              <a:rPr lang="pt-PT" dirty="0"/>
              <a:t> </a:t>
            </a:r>
            <a:r>
              <a:rPr lang="pt-PT" dirty="0" err="1"/>
              <a:t>writing</a:t>
            </a:r>
            <a:r>
              <a:rPr lang="pt-PT" dirty="0"/>
              <a:t> to me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59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such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are </a:t>
            </a:r>
            <a:r>
              <a:rPr lang="pt-PT" dirty="0" err="1"/>
              <a:t>used</a:t>
            </a:r>
            <a:r>
              <a:rPr lang="pt-PT" dirty="0"/>
              <a:t> as </a:t>
            </a:r>
            <a:r>
              <a:rPr lang="pt-PT" u="sng" dirty="0" err="1"/>
              <a:t>exagerations</a:t>
            </a:r>
            <a:r>
              <a:rPr lang="pt-PT" dirty="0"/>
              <a:t>,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exagerations</a:t>
            </a:r>
            <a:r>
              <a:rPr lang="pt-PT" dirty="0"/>
              <a:t> are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mixed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provoque </a:t>
            </a:r>
            <a:r>
              <a:rPr lang="pt-PT" dirty="0" err="1"/>
              <a:t>defensiveness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compassion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You</a:t>
            </a:r>
            <a:r>
              <a:rPr lang="pt-PT" dirty="0"/>
              <a:t> are </a:t>
            </a:r>
            <a:r>
              <a:rPr lang="pt-PT" dirty="0" err="1"/>
              <a:t>always</a:t>
            </a:r>
            <a:r>
              <a:rPr lang="pt-PT" dirty="0"/>
              <a:t> </a:t>
            </a:r>
            <a:r>
              <a:rPr lang="pt-PT" dirty="0" err="1"/>
              <a:t>busy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She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never</a:t>
            </a:r>
            <a:r>
              <a:rPr lang="pt-PT" dirty="0"/>
              <a:t> </a:t>
            </a:r>
            <a:r>
              <a:rPr lang="pt-PT" dirty="0" err="1"/>
              <a:t>there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she’s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8607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i="1" u="sng" dirty="0" err="1"/>
              <a:t>frequently</a:t>
            </a:r>
            <a:r>
              <a:rPr lang="pt-PT" i="1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i="1" u="sng" dirty="0" err="1"/>
              <a:t>seldom</a:t>
            </a:r>
            <a:r>
              <a:rPr lang="pt-PT" i="1" dirty="0"/>
              <a:t> </a:t>
            </a:r>
            <a:r>
              <a:rPr lang="pt-PT" dirty="0"/>
              <a:t>can </a:t>
            </a:r>
            <a:r>
              <a:rPr lang="pt-PT" dirty="0" err="1"/>
              <a:t>also</a:t>
            </a:r>
            <a:r>
              <a:rPr lang="pt-PT" dirty="0"/>
              <a:t> </a:t>
            </a:r>
            <a:r>
              <a:rPr lang="pt-PT" dirty="0" err="1"/>
              <a:t>contribute</a:t>
            </a:r>
            <a:r>
              <a:rPr lang="pt-PT" dirty="0"/>
              <a:t> to </a:t>
            </a:r>
            <a:r>
              <a:rPr lang="pt-PT" dirty="0" err="1"/>
              <a:t>confusing</a:t>
            </a:r>
            <a:r>
              <a:rPr lang="pt-PT" dirty="0"/>
              <a:t> </a:t>
            </a:r>
            <a:r>
              <a:rPr lang="pt-PT" dirty="0" err="1"/>
              <a:t>observation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evaluation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seldom</a:t>
            </a:r>
            <a:r>
              <a:rPr lang="pt-PT" dirty="0"/>
              <a:t> do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want</a:t>
            </a:r>
            <a:r>
              <a:rPr lang="pt-PT" dirty="0"/>
              <a:t>” </a:t>
            </a:r>
            <a:r>
              <a:rPr lang="pt-PT" dirty="0" err="1"/>
              <a:t>is</a:t>
            </a:r>
            <a:r>
              <a:rPr lang="pt-PT" dirty="0"/>
              <a:t> na </a:t>
            </a:r>
            <a:r>
              <a:rPr lang="pt-PT" dirty="0" err="1"/>
              <a:t>evaluation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last</a:t>
            </a:r>
            <a:r>
              <a:rPr lang="pt-PT" dirty="0"/>
              <a:t> 3 times I </a:t>
            </a:r>
            <a:r>
              <a:rPr lang="pt-PT" dirty="0" err="1"/>
              <a:t>initiated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activity</a:t>
            </a:r>
            <a:r>
              <a:rPr lang="pt-PT" dirty="0"/>
              <a:t>,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didn’t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do </a:t>
            </a:r>
            <a:r>
              <a:rPr lang="pt-PT" dirty="0" err="1"/>
              <a:t>it</a:t>
            </a:r>
            <a:r>
              <a:rPr lang="pt-PT" dirty="0"/>
              <a:t>”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observation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7455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frequently</a:t>
            </a:r>
            <a:r>
              <a:rPr lang="pt-PT" dirty="0"/>
              <a:t> comes </a:t>
            </a:r>
            <a:r>
              <a:rPr lang="pt-PT" dirty="0" err="1"/>
              <a:t>over</a:t>
            </a:r>
            <a:r>
              <a:rPr lang="pt-PT" dirty="0"/>
              <a:t>”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he</a:t>
            </a:r>
            <a:r>
              <a:rPr lang="pt-PT" dirty="0"/>
              <a:t> comes </a:t>
            </a:r>
            <a:r>
              <a:rPr lang="pt-PT" dirty="0" err="1"/>
              <a:t>over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least</a:t>
            </a:r>
            <a:r>
              <a:rPr lang="pt-PT" dirty="0"/>
              <a:t> </a:t>
            </a:r>
            <a:r>
              <a:rPr lang="pt-PT" dirty="0" err="1"/>
              <a:t>three</a:t>
            </a:r>
            <a:r>
              <a:rPr lang="pt-PT" dirty="0"/>
              <a:t> times a </a:t>
            </a:r>
            <a:r>
              <a:rPr lang="pt-PT" dirty="0" err="1"/>
              <a:t>week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1215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endParaRPr lang="pt-PT" i="1" dirty="0"/>
          </a:p>
          <a:p>
            <a:r>
              <a:rPr lang="pt-PT" i="1" dirty="0"/>
              <a:t>“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 </a:t>
            </a:r>
            <a:r>
              <a:rPr lang="pt-PT" i="1" dirty="0" err="1"/>
              <a:t>is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highest</a:t>
            </a:r>
            <a:r>
              <a:rPr lang="pt-PT" i="1" dirty="0"/>
              <a:t> </a:t>
            </a:r>
            <a:r>
              <a:rPr lang="pt-PT" i="1" dirty="0" err="1"/>
              <a:t>form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human</a:t>
            </a:r>
            <a:r>
              <a:rPr lang="pt-PT" i="1" dirty="0"/>
              <a:t> </a:t>
            </a:r>
            <a:r>
              <a:rPr lang="pt-PT" dirty="0" err="1"/>
              <a:t>intelligence</a:t>
            </a:r>
            <a:r>
              <a:rPr lang="pt-PT" dirty="0"/>
              <a:t>” </a:t>
            </a:r>
            <a:r>
              <a:rPr lang="pt-PT" dirty="0" err="1"/>
              <a:t>J.Krishnamurti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dirty="0"/>
              <a:t>    </a:t>
            </a:r>
          </a:p>
          <a:p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mix</a:t>
            </a:r>
            <a:r>
              <a:rPr lang="pt-PT" dirty="0"/>
              <a:t> </a:t>
            </a:r>
            <a:r>
              <a:rPr lang="pt-PT" dirty="0" err="1"/>
              <a:t>together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becames</a:t>
            </a:r>
            <a:r>
              <a:rPr lang="pt-PT" dirty="0"/>
              <a:t> </a:t>
            </a:r>
            <a:r>
              <a:rPr lang="pt-PT" dirty="0" err="1"/>
              <a:t>defending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criticizing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a </a:t>
            </a:r>
            <a:r>
              <a:rPr lang="pt-PT" dirty="0" err="1"/>
              <a:t>compassionate</a:t>
            </a:r>
            <a:r>
              <a:rPr lang="pt-PT" dirty="0"/>
              <a:t> </a:t>
            </a:r>
            <a:r>
              <a:rPr lang="pt-PT" dirty="0" err="1"/>
              <a:t>communication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32656"/>
            <a:ext cx="7632848" cy="1183568"/>
          </a:xfrm>
        </p:spPr>
        <p:txBody>
          <a:bodyPr>
            <a:normAutofit fontScale="90000"/>
          </a:bodyPr>
          <a:lstStyle/>
          <a:p>
            <a:br>
              <a:rPr lang="pt-PT" sz="3600" b="1" dirty="0"/>
            </a:br>
            <a:r>
              <a:rPr lang="pt-PT" sz="3600" b="1" dirty="0"/>
              <a:t>OBSERVATION</a:t>
            </a:r>
            <a:br>
              <a:rPr lang="pt-PT" sz="2700" b="1" dirty="0"/>
            </a:br>
            <a:r>
              <a:rPr lang="pt-PT" sz="3600" i="1" dirty="0"/>
              <a:t>(</a:t>
            </a:r>
            <a:r>
              <a:rPr lang="pt-PT" sz="3600" i="1" dirty="0" err="1"/>
              <a:t>Observing</a:t>
            </a:r>
            <a:r>
              <a:rPr lang="pt-PT" sz="3600" i="1" dirty="0"/>
              <a:t> </a:t>
            </a:r>
            <a:r>
              <a:rPr lang="pt-PT" sz="3600" i="1" dirty="0" err="1"/>
              <a:t>without</a:t>
            </a:r>
            <a:r>
              <a:rPr lang="pt-PT" sz="3600" i="1" dirty="0"/>
              <a:t> </a:t>
            </a:r>
            <a:r>
              <a:rPr lang="pt-PT" sz="3600" i="1" dirty="0" err="1"/>
              <a:t>evaluating</a:t>
            </a:r>
            <a:r>
              <a:rPr lang="pt-PT" sz="3600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1452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dirty="0"/>
              <a:t>I can </a:t>
            </a:r>
            <a:r>
              <a:rPr lang="pt-PT" dirty="0" err="1"/>
              <a:t>handle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telling</a:t>
            </a:r>
            <a:r>
              <a:rPr lang="pt-PT" dirty="0"/>
              <a:t> me</a:t>
            </a:r>
          </a:p>
          <a:p>
            <a:pPr marL="0" indent="0">
              <a:buNone/>
            </a:pP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did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didn’t</a:t>
            </a:r>
            <a:r>
              <a:rPr lang="pt-PT" dirty="0"/>
              <a:t> do.</a:t>
            </a:r>
          </a:p>
          <a:p>
            <a:pPr marL="0" indent="0">
              <a:buNone/>
            </a:pPr>
            <a:r>
              <a:rPr lang="pt-PT" dirty="0" err="1"/>
              <a:t>And</a:t>
            </a:r>
            <a:r>
              <a:rPr lang="pt-PT" dirty="0"/>
              <a:t> I can </a:t>
            </a:r>
            <a:r>
              <a:rPr lang="pt-PT" dirty="0" err="1"/>
              <a:t>handle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interpretations</a:t>
            </a:r>
            <a:r>
              <a:rPr lang="pt-PT" dirty="0"/>
              <a:t>,</a:t>
            </a:r>
          </a:p>
          <a:p>
            <a:pPr marL="0" indent="0">
              <a:buNone/>
            </a:pP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please</a:t>
            </a:r>
            <a:r>
              <a:rPr lang="pt-PT" dirty="0"/>
              <a:t>,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mix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confuse</a:t>
            </a:r>
            <a:r>
              <a:rPr lang="pt-PT" dirty="0"/>
              <a:t> </a:t>
            </a:r>
            <a:r>
              <a:rPr lang="pt-PT" dirty="0" err="1"/>
              <a:t>any</a:t>
            </a:r>
            <a:r>
              <a:rPr lang="pt-PT" dirty="0"/>
              <a:t> </a:t>
            </a:r>
            <a:r>
              <a:rPr lang="pt-PT" dirty="0" err="1"/>
              <a:t>issue</a:t>
            </a:r>
            <a:r>
              <a:rPr lang="pt-PT" dirty="0"/>
              <a:t>,</a:t>
            </a:r>
          </a:p>
          <a:p>
            <a:pPr marL="0" indent="0">
              <a:buNone/>
            </a:pPr>
            <a:r>
              <a:rPr lang="pt-PT" dirty="0"/>
              <a:t>I can </a:t>
            </a:r>
            <a:r>
              <a:rPr lang="pt-PT" dirty="0" err="1"/>
              <a:t>tell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to do </a:t>
            </a:r>
            <a:r>
              <a:rPr lang="pt-PT" dirty="0" err="1"/>
              <a:t>it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 err="1"/>
              <a:t>Mix</a:t>
            </a:r>
            <a:r>
              <a:rPr lang="pt-PT" dirty="0"/>
              <a:t> </a:t>
            </a:r>
            <a:r>
              <a:rPr lang="pt-PT" dirty="0" err="1"/>
              <a:t>together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I do </a:t>
            </a:r>
          </a:p>
          <a:p>
            <a:pPr marL="0" indent="0">
              <a:buNone/>
            </a:pP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react</a:t>
            </a:r>
            <a:r>
              <a:rPr lang="pt-PT" dirty="0"/>
              <a:t> to </a:t>
            </a:r>
            <a:r>
              <a:rPr lang="pt-PT" dirty="0" err="1"/>
              <a:t>it</a:t>
            </a:r>
            <a:r>
              <a:rPr lang="pt-PT" dirty="0"/>
              <a:t>.</a:t>
            </a:r>
          </a:p>
          <a:p>
            <a:pPr marL="0" indent="0" algn="r">
              <a:buNone/>
            </a:pPr>
            <a:r>
              <a:rPr lang="pt-PT" sz="2400" dirty="0"/>
              <a:t>Marshall </a:t>
            </a:r>
            <a:r>
              <a:rPr lang="pt-PT" sz="2400" dirty="0" err="1"/>
              <a:t>Rosemberg</a:t>
            </a:r>
            <a:endParaRPr lang="pt-PT" sz="2400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794612" cy="1143000"/>
          </a:xfrm>
        </p:spPr>
        <p:txBody>
          <a:bodyPr>
            <a:noAutofit/>
          </a:bodyPr>
          <a:lstStyle/>
          <a:p>
            <a:br>
              <a:rPr lang="pt-PT" sz="3200" b="1" dirty="0"/>
            </a:br>
            <a:r>
              <a:rPr lang="pt-PT" sz="3200" b="1" dirty="0"/>
              <a:t>OBSERVATION</a:t>
            </a:r>
            <a:br>
              <a:rPr lang="pt-PT" sz="2400" b="1" dirty="0"/>
            </a:br>
            <a:r>
              <a:rPr lang="pt-PT" sz="3200" i="1" dirty="0"/>
              <a:t>(</a:t>
            </a:r>
            <a:r>
              <a:rPr lang="pt-PT" sz="3200" i="1" dirty="0" err="1"/>
              <a:t>Observing</a:t>
            </a:r>
            <a:r>
              <a:rPr lang="pt-PT" sz="3200" i="1" dirty="0"/>
              <a:t> </a:t>
            </a:r>
            <a:r>
              <a:rPr lang="pt-PT" sz="3200" i="1" dirty="0" err="1"/>
              <a:t>without</a:t>
            </a:r>
            <a:r>
              <a:rPr lang="pt-PT" sz="3200" i="1" dirty="0"/>
              <a:t> </a:t>
            </a:r>
            <a:r>
              <a:rPr lang="pt-PT" sz="3200" i="1" dirty="0" err="1"/>
              <a:t>evaluating</a:t>
            </a:r>
            <a:r>
              <a:rPr lang="pt-PT" sz="3200" i="1" dirty="0"/>
              <a:t>)</a:t>
            </a:r>
            <a:br>
              <a:rPr lang="pt-PT" sz="3200" dirty="0"/>
            </a:b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263385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i="1" u="sng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i="1" u="sng" dirty="0" err="1"/>
              <a:t>Observation</a:t>
            </a:r>
            <a:r>
              <a:rPr lang="pt-PT" i="1" u="sng" dirty="0"/>
              <a:t> </a:t>
            </a:r>
            <a:r>
              <a:rPr lang="pt-PT" i="1" u="sng" dirty="0" err="1"/>
              <a:t>Check</a:t>
            </a:r>
            <a:endParaRPr lang="pt-PT" i="1" u="sng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i="1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Is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observation</a:t>
            </a:r>
            <a:r>
              <a:rPr lang="pt-PT" dirty="0"/>
              <a:t> free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evaluation</a:t>
            </a:r>
            <a:r>
              <a:rPr lang="pt-PT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Does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observation</a:t>
            </a:r>
            <a:r>
              <a:rPr lang="pt-PT" dirty="0"/>
              <a:t> </a:t>
            </a:r>
            <a:r>
              <a:rPr lang="pt-PT" dirty="0" err="1"/>
              <a:t>contain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dirty="0" err="1"/>
              <a:t>such</a:t>
            </a:r>
            <a:r>
              <a:rPr lang="pt-PT" dirty="0"/>
              <a:t> as “</a:t>
            </a:r>
            <a:r>
              <a:rPr lang="pt-PT" dirty="0" err="1"/>
              <a:t>always</a:t>
            </a:r>
            <a:r>
              <a:rPr lang="pt-PT" dirty="0"/>
              <a:t>”, “</a:t>
            </a:r>
            <a:r>
              <a:rPr lang="pt-PT" dirty="0" err="1"/>
              <a:t>never</a:t>
            </a:r>
            <a:r>
              <a:rPr lang="pt-PT" dirty="0"/>
              <a:t>”, “</a:t>
            </a:r>
            <a:r>
              <a:rPr lang="pt-PT" dirty="0" err="1"/>
              <a:t>Whenever</a:t>
            </a:r>
            <a:r>
              <a:rPr lang="pt-PT" dirty="0"/>
              <a:t>”, </a:t>
            </a:r>
            <a:r>
              <a:rPr lang="pt-PT" dirty="0" err="1"/>
              <a:t>etc</a:t>
            </a:r>
            <a:r>
              <a:rPr lang="pt-PT" dirty="0"/>
              <a:t>?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OBSERVATION</a:t>
            </a:r>
            <a:br>
              <a:rPr lang="pt-PT" sz="3600" b="1" dirty="0"/>
            </a:br>
            <a:r>
              <a:rPr lang="pt-PT" i="1" dirty="0"/>
              <a:t>(</a:t>
            </a:r>
            <a:r>
              <a:rPr lang="pt-PT" i="1" dirty="0" err="1"/>
              <a:t>Observing</a:t>
            </a:r>
            <a:r>
              <a:rPr lang="pt-PT" i="1" dirty="0"/>
              <a:t> </a:t>
            </a:r>
            <a:r>
              <a:rPr lang="pt-PT" i="1" dirty="0" err="1"/>
              <a:t>without</a:t>
            </a:r>
            <a:r>
              <a:rPr lang="pt-PT" i="1" dirty="0"/>
              <a:t> </a:t>
            </a:r>
            <a:r>
              <a:rPr lang="pt-PT" i="1" dirty="0" err="1"/>
              <a:t>evaluating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6626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5531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10000"/>
          </a:bodyPr>
          <a:lstStyle/>
          <a:p>
            <a:r>
              <a:rPr lang="pt-PT" dirty="0"/>
              <a:t>As </a:t>
            </a:r>
            <a:r>
              <a:rPr lang="pt-PT" dirty="0" err="1"/>
              <a:t>long</a:t>
            </a:r>
            <a:r>
              <a:rPr lang="pt-PT" dirty="0"/>
              <a:t> as </a:t>
            </a:r>
            <a:r>
              <a:rPr lang="pt-PT" dirty="0" err="1"/>
              <a:t>we</a:t>
            </a:r>
            <a:r>
              <a:rPr lang="pt-PT" dirty="0"/>
              <a:t> live,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 feelings, </a:t>
            </a:r>
            <a:r>
              <a:rPr lang="pt-PT" dirty="0" err="1"/>
              <a:t>regardless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aware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feelings are </a:t>
            </a:r>
            <a:r>
              <a:rPr lang="pt-PT" dirty="0" err="1"/>
              <a:t>dynamic</a:t>
            </a:r>
            <a:r>
              <a:rPr lang="pt-PT" dirty="0"/>
              <a:t>, can </a:t>
            </a:r>
            <a:r>
              <a:rPr lang="pt-PT" dirty="0" err="1"/>
              <a:t>change</a:t>
            </a:r>
            <a:r>
              <a:rPr lang="pt-PT" dirty="0"/>
              <a:t> in </a:t>
            </a:r>
            <a:r>
              <a:rPr lang="pt-PT" dirty="0" err="1"/>
              <a:t>seconds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reveal</a:t>
            </a:r>
            <a:r>
              <a:rPr lang="pt-PT" dirty="0"/>
              <a:t> </a:t>
            </a:r>
            <a:r>
              <a:rPr lang="pt-PT" dirty="0" err="1"/>
              <a:t>wheather</a:t>
            </a:r>
            <a:r>
              <a:rPr lang="pt-PT" dirty="0"/>
              <a:t>:</a:t>
            </a:r>
          </a:p>
          <a:p>
            <a:endParaRPr lang="pt-PT" dirty="0"/>
          </a:p>
          <a:p>
            <a:pPr lvl="0"/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present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–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 </a:t>
            </a:r>
            <a:r>
              <a:rPr lang="pt-PT" dirty="0" err="1"/>
              <a:t>pleasure</a:t>
            </a:r>
            <a:r>
              <a:rPr lang="pt-PT" dirty="0"/>
              <a:t> feelings…  </a:t>
            </a:r>
            <a:r>
              <a:rPr lang="pt-PT" dirty="0" err="1"/>
              <a:t>joy</a:t>
            </a:r>
            <a:r>
              <a:rPr lang="pt-PT" dirty="0"/>
              <a:t>, </a:t>
            </a:r>
            <a:r>
              <a:rPr lang="pt-PT" dirty="0" err="1"/>
              <a:t>relieved</a:t>
            </a:r>
            <a:r>
              <a:rPr lang="pt-PT" dirty="0"/>
              <a:t>, </a:t>
            </a:r>
            <a:r>
              <a:rPr lang="pt-PT" dirty="0" err="1"/>
              <a:t>calm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Present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–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 </a:t>
            </a:r>
            <a:r>
              <a:rPr lang="pt-PT" dirty="0" err="1"/>
              <a:t>painful</a:t>
            </a:r>
            <a:r>
              <a:rPr lang="pt-PT" dirty="0"/>
              <a:t> feelings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disappointment</a:t>
            </a:r>
            <a:r>
              <a:rPr lang="pt-PT" dirty="0"/>
              <a:t>, </a:t>
            </a:r>
            <a:r>
              <a:rPr lang="pt-PT" dirty="0" err="1"/>
              <a:t>frustration</a:t>
            </a:r>
            <a:r>
              <a:rPr lang="pt-PT" dirty="0"/>
              <a:t>, </a:t>
            </a:r>
            <a:r>
              <a:rPr lang="pt-PT" dirty="0" err="1"/>
              <a:t>sadness</a:t>
            </a:r>
            <a:endParaRPr lang="pt-PT" dirty="0"/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7632848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</a:t>
            </a:r>
            <a:br>
              <a:rPr lang="pt-PT" dirty="0"/>
            </a:br>
            <a:r>
              <a:rPr lang="pt-PT" dirty="0"/>
              <a:t>( </a:t>
            </a:r>
            <a:r>
              <a:rPr lang="pt-PT" dirty="0" err="1"/>
              <a:t>Identify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feelings)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2236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bg1">
                    <a:lumMod val="95000"/>
                  </a:schemeClr>
                </a:solidFill>
              </a:rPr>
              <a:t>Marshall </a:t>
            </a:r>
            <a:r>
              <a:rPr lang="pt-PT" b="1" dirty="0" err="1">
                <a:solidFill>
                  <a:schemeClr val="bg1">
                    <a:lumMod val="95000"/>
                  </a:schemeClr>
                </a:solidFill>
              </a:rPr>
              <a:t>Rosemberg</a:t>
            </a:r>
            <a:r>
              <a:rPr lang="pt-PT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pt-PT" b="1" dirty="0">
                <a:solidFill>
                  <a:prstClr val="black"/>
                </a:solidFill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lvl="0"/>
            <a:r>
              <a:rPr lang="pt-PT" dirty="0" err="1"/>
              <a:t>Born</a:t>
            </a:r>
            <a:r>
              <a:rPr lang="pt-PT" dirty="0"/>
              <a:t> in a </a:t>
            </a:r>
            <a:r>
              <a:rPr lang="pt-PT" dirty="0" err="1"/>
              <a:t>jewish</a:t>
            </a:r>
            <a:r>
              <a:rPr lang="pt-PT" dirty="0"/>
              <a:t> </a:t>
            </a:r>
            <a:r>
              <a:rPr lang="pt-PT" dirty="0" err="1"/>
              <a:t>family</a:t>
            </a:r>
            <a:r>
              <a:rPr lang="pt-PT" dirty="0"/>
              <a:t>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experienced</a:t>
            </a:r>
            <a:r>
              <a:rPr lang="pt-PT" dirty="0"/>
              <a:t> 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love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caring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his</a:t>
            </a:r>
            <a:r>
              <a:rPr lang="pt-PT" dirty="0"/>
              <a:t> </a:t>
            </a:r>
            <a:r>
              <a:rPr lang="pt-PT" dirty="0" err="1"/>
              <a:t>family</a:t>
            </a:r>
            <a:endParaRPr lang="pt-PT" dirty="0"/>
          </a:p>
          <a:p>
            <a:pPr lvl="0"/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age </a:t>
            </a:r>
            <a:r>
              <a:rPr lang="pt-PT" dirty="0" err="1"/>
              <a:t>of</a:t>
            </a:r>
            <a:r>
              <a:rPr lang="pt-PT" dirty="0"/>
              <a:t> 9, </a:t>
            </a:r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moved</a:t>
            </a:r>
            <a:r>
              <a:rPr lang="pt-PT" dirty="0"/>
              <a:t> to Detroit, USA (</a:t>
            </a:r>
            <a:r>
              <a:rPr lang="pt-PT" dirty="0" err="1"/>
              <a:t>race</a:t>
            </a:r>
            <a:r>
              <a:rPr lang="pt-PT" dirty="0"/>
              <a:t> </a:t>
            </a:r>
            <a:r>
              <a:rPr lang="pt-PT" dirty="0" err="1"/>
              <a:t>war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violence</a:t>
            </a:r>
            <a:r>
              <a:rPr lang="pt-PT" dirty="0"/>
              <a:t>)</a:t>
            </a:r>
          </a:p>
          <a:p>
            <a:pPr lvl="0"/>
            <a:r>
              <a:rPr lang="pt-PT" dirty="0" err="1"/>
              <a:t>School</a:t>
            </a:r>
            <a:r>
              <a:rPr lang="pt-PT" dirty="0"/>
              <a:t> </a:t>
            </a:r>
            <a:r>
              <a:rPr lang="pt-PT" dirty="0" err="1"/>
              <a:t>year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violence</a:t>
            </a:r>
            <a:endParaRPr lang="pt-PT" dirty="0"/>
          </a:p>
          <a:p>
            <a:pPr lvl="0"/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lived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diferente </a:t>
            </a:r>
            <a:r>
              <a:rPr lang="pt-PT" dirty="0" err="1"/>
              <a:t>realities</a:t>
            </a:r>
            <a:r>
              <a:rPr lang="pt-PT" dirty="0"/>
              <a:t>: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home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society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1041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r>
              <a:rPr lang="pt-PT" dirty="0"/>
              <a:t>In general, feelings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clearly</a:t>
            </a:r>
            <a:r>
              <a:rPr lang="pt-PT" dirty="0"/>
              <a:t> </a:t>
            </a:r>
            <a:r>
              <a:rPr lang="pt-PT" dirty="0" err="1"/>
              <a:t>expressed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word</a:t>
            </a:r>
            <a:r>
              <a:rPr lang="pt-PT" dirty="0"/>
              <a:t> </a:t>
            </a:r>
            <a:r>
              <a:rPr lang="pt-PT" i="1" dirty="0" err="1"/>
              <a:t>feel</a:t>
            </a:r>
            <a:r>
              <a:rPr lang="pt-PT" dirty="0"/>
              <a:t> 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followed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lvl="0" indent="0">
              <a:buNone/>
            </a:pPr>
            <a:r>
              <a:rPr lang="pt-PT" dirty="0"/>
              <a:t>1.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dirty="0" err="1"/>
              <a:t>such</a:t>
            </a:r>
            <a:r>
              <a:rPr lang="pt-PT" dirty="0"/>
              <a:t> as </a:t>
            </a:r>
            <a:r>
              <a:rPr lang="pt-PT" i="1" dirty="0" err="1"/>
              <a:t>that</a:t>
            </a:r>
            <a:r>
              <a:rPr lang="pt-PT" i="1" dirty="0"/>
              <a:t>, </a:t>
            </a:r>
            <a:r>
              <a:rPr lang="pt-PT" i="1" dirty="0" err="1"/>
              <a:t>like</a:t>
            </a:r>
            <a:r>
              <a:rPr lang="pt-PT" i="1" dirty="0"/>
              <a:t>, as </a:t>
            </a:r>
            <a:r>
              <a:rPr lang="pt-PT" i="1" dirty="0" err="1"/>
              <a:t>if</a:t>
            </a:r>
            <a:r>
              <a:rPr lang="pt-PT" i="1" dirty="0"/>
              <a:t>:</a:t>
            </a:r>
            <a:endParaRPr lang="pt-PT" dirty="0"/>
          </a:p>
          <a:p>
            <a:pPr marL="457200" lvl="1" indent="0">
              <a:buNone/>
            </a:pPr>
            <a:r>
              <a:rPr lang="pt-PT" dirty="0"/>
              <a:t>    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that</a:t>
            </a:r>
            <a:r>
              <a:rPr lang="pt-PT" i="1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should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better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      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like</a:t>
            </a:r>
            <a:r>
              <a:rPr lang="pt-PT" i="1" dirty="0"/>
              <a:t> </a:t>
            </a:r>
            <a:r>
              <a:rPr lang="pt-PT" dirty="0"/>
              <a:t>a </a:t>
            </a:r>
            <a:r>
              <a:rPr lang="pt-PT" dirty="0" err="1"/>
              <a:t>failure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      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/>
              <a:t>as </a:t>
            </a:r>
            <a:r>
              <a:rPr lang="pt-PT" i="1" dirty="0" err="1"/>
              <a:t>if</a:t>
            </a:r>
            <a:r>
              <a:rPr lang="pt-PT" i="1" dirty="0"/>
              <a:t> </a:t>
            </a:r>
            <a:r>
              <a:rPr lang="pt-PT" dirty="0"/>
              <a:t>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living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a </a:t>
            </a:r>
            <a:r>
              <a:rPr lang="pt-PT" dirty="0" err="1"/>
              <a:t>wall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lvl="0" indent="0">
              <a:buNone/>
            </a:pPr>
            <a:r>
              <a:rPr lang="pt-PT" dirty="0"/>
              <a:t>2.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pronouns</a:t>
            </a:r>
            <a:r>
              <a:rPr lang="pt-PT" dirty="0"/>
              <a:t> </a:t>
            </a:r>
            <a:r>
              <a:rPr lang="pt-PT" i="1" dirty="0"/>
              <a:t>I, </a:t>
            </a:r>
            <a:r>
              <a:rPr lang="pt-PT" i="1" dirty="0" err="1"/>
              <a:t>you</a:t>
            </a:r>
            <a:r>
              <a:rPr lang="pt-PT" i="1" dirty="0"/>
              <a:t>, </a:t>
            </a:r>
            <a:r>
              <a:rPr lang="pt-PT" i="1" dirty="0" err="1"/>
              <a:t>he</a:t>
            </a:r>
            <a:r>
              <a:rPr lang="pt-PT" i="1" dirty="0"/>
              <a:t>, </a:t>
            </a:r>
            <a:r>
              <a:rPr lang="pt-PT" i="1" dirty="0" err="1"/>
              <a:t>she</a:t>
            </a:r>
            <a:r>
              <a:rPr lang="pt-PT" i="1" dirty="0"/>
              <a:t>, </a:t>
            </a:r>
            <a:r>
              <a:rPr lang="pt-PT" i="1" dirty="0" err="1"/>
              <a:t>they</a:t>
            </a:r>
            <a:r>
              <a:rPr lang="pt-PT" i="1" dirty="0"/>
              <a:t>, </a:t>
            </a:r>
            <a:r>
              <a:rPr lang="pt-PT" i="1" dirty="0" err="1"/>
              <a:t>it</a:t>
            </a:r>
            <a:r>
              <a:rPr lang="pt-PT" i="1" dirty="0"/>
              <a:t>: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      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/>
              <a:t>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constantly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call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       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it</a:t>
            </a:r>
            <a:r>
              <a:rPr lang="pt-PT" i="1" dirty="0"/>
              <a:t> </a:t>
            </a:r>
            <a:r>
              <a:rPr lang="pt-PT" i="1" dirty="0" err="1"/>
              <a:t>is</a:t>
            </a:r>
            <a:r>
              <a:rPr lang="pt-PT" dirty="0"/>
              <a:t> </a:t>
            </a:r>
            <a:r>
              <a:rPr lang="pt-PT" dirty="0" err="1"/>
              <a:t>useless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 </a:t>
            </a:r>
            <a:r>
              <a:rPr lang="pt-PT" b="1" dirty="0" err="1"/>
              <a:t>vs</a:t>
            </a:r>
            <a:r>
              <a:rPr lang="pt-PT" b="1" dirty="0"/>
              <a:t> </a:t>
            </a:r>
            <a:r>
              <a:rPr lang="pt-PT" b="1" dirty="0" err="1"/>
              <a:t>Thoughts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2224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pt-PT" dirty="0"/>
              <a:t>3. </a:t>
            </a:r>
            <a:r>
              <a:rPr lang="pt-PT" dirty="0" err="1"/>
              <a:t>Names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nouns</a:t>
            </a:r>
            <a:r>
              <a:rPr lang="pt-PT" dirty="0"/>
              <a:t> </a:t>
            </a:r>
            <a:r>
              <a:rPr lang="pt-PT" dirty="0" err="1"/>
              <a:t>reffering</a:t>
            </a:r>
            <a:r>
              <a:rPr lang="pt-PT" dirty="0"/>
              <a:t> to </a:t>
            </a:r>
            <a:r>
              <a:rPr lang="pt-PT" dirty="0" err="1"/>
              <a:t>people</a:t>
            </a:r>
            <a:r>
              <a:rPr lang="pt-PT" dirty="0"/>
              <a:t>:</a:t>
            </a:r>
          </a:p>
          <a:p>
            <a:pPr marL="0" lvl="0" indent="0">
              <a:buNone/>
            </a:pPr>
            <a:endParaRPr lang="pt-PT" dirty="0"/>
          </a:p>
          <a:p>
            <a:r>
              <a:rPr lang="pt-PT" dirty="0"/>
              <a:t>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/>
              <a:t>Peter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pretty</a:t>
            </a:r>
            <a:r>
              <a:rPr lang="pt-PT" dirty="0"/>
              <a:t> </a:t>
            </a:r>
            <a:r>
              <a:rPr lang="pt-PT" dirty="0" err="1"/>
              <a:t>responsible</a:t>
            </a:r>
            <a:r>
              <a:rPr lang="pt-PT" dirty="0"/>
              <a:t>”</a:t>
            </a:r>
          </a:p>
          <a:p>
            <a:r>
              <a:rPr lang="pt-PT" dirty="0"/>
              <a:t>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my</a:t>
            </a:r>
            <a:r>
              <a:rPr lang="pt-PT" i="1" dirty="0"/>
              <a:t> boss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manipulative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 </a:t>
            </a:r>
            <a:r>
              <a:rPr lang="pt-PT" b="1" dirty="0" err="1"/>
              <a:t>vs</a:t>
            </a:r>
            <a:r>
              <a:rPr lang="pt-PT" b="1" dirty="0"/>
              <a:t> </a:t>
            </a:r>
            <a:r>
              <a:rPr lang="pt-PT" b="1" dirty="0" err="1"/>
              <a:t>Thoughts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617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PT" b="1" dirty="0" err="1"/>
              <a:t>Description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what</a:t>
            </a:r>
            <a:r>
              <a:rPr lang="pt-PT" b="1" dirty="0"/>
              <a:t> </a:t>
            </a:r>
            <a:r>
              <a:rPr lang="pt-PT" b="1" i="1" dirty="0" err="1"/>
              <a:t>we</a:t>
            </a:r>
            <a:r>
              <a:rPr lang="pt-PT" b="1" i="1" dirty="0"/>
              <a:t> </a:t>
            </a:r>
            <a:r>
              <a:rPr lang="pt-PT" b="1" i="1" dirty="0" err="1"/>
              <a:t>think</a:t>
            </a:r>
            <a:r>
              <a:rPr lang="pt-PT" b="1" i="1" dirty="0"/>
              <a:t> </a:t>
            </a:r>
            <a:r>
              <a:rPr lang="pt-PT" b="1" i="1" dirty="0" err="1"/>
              <a:t>we</a:t>
            </a:r>
            <a:r>
              <a:rPr lang="pt-PT" b="1" i="1" dirty="0"/>
              <a:t> are </a:t>
            </a:r>
          </a:p>
          <a:p>
            <a:pPr marL="0" lvl="0" indent="0">
              <a:buNone/>
            </a:pPr>
            <a:r>
              <a:rPr lang="pt-PT" dirty="0"/>
              <a:t> 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inadequate</a:t>
            </a:r>
            <a:r>
              <a:rPr lang="pt-PT" dirty="0"/>
              <a:t> as a </a:t>
            </a:r>
            <a:r>
              <a:rPr lang="pt-PT" dirty="0" err="1"/>
              <a:t>guitar</a:t>
            </a:r>
            <a:r>
              <a:rPr lang="pt-PT" dirty="0"/>
              <a:t> </a:t>
            </a:r>
            <a:r>
              <a:rPr lang="pt-PT" dirty="0" err="1"/>
              <a:t>player</a:t>
            </a:r>
            <a:r>
              <a:rPr lang="pt-PT" dirty="0"/>
              <a:t>”,  in </a:t>
            </a:r>
            <a:r>
              <a:rPr lang="pt-PT" dirty="0" err="1"/>
              <a:t>this</a:t>
            </a:r>
            <a:r>
              <a:rPr lang="pt-PT" dirty="0"/>
              <a:t> </a:t>
            </a:r>
          </a:p>
          <a:p>
            <a:pPr marL="0" lvl="0" indent="0">
              <a:buNone/>
            </a:pPr>
            <a:r>
              <a:rPr lang="pt-PT" dirty="0"/>
              <a:t>   </a:t>
            </a:r>
            <a:r>
              <a:rPr lang="pt-PT" dirty="0" err="1"/>
              <a:t>statement</a:t>
            </a:r>
            <a:r>
              <a:rPr lang="pt-PT" dirty="0"/>
              <a:t>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assessing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ability</a:t>
            </a:r>
            <a:r>
              <a:rPr lang="pt-PT" dirty="0"/>
              <a:t> as a </a:t>
            </a:r>
            <a:r>
              <a:rPr lang="pt-PT" dirty="0" err="1"/>
              <a:t>guitar</a:t>
            </a:r>
            <a:endParaRPr lang="pt-PT" dirty="0"/>
          </a:p>
          <a:p>
            <a:pPr marL="0" lvl="0" indent="0">
              <a:buNone/>
            </a:pPr>
            <a:r>
              <a:rPr lang="pt-PT" dirty="0"/>
              <a:t>   </a:t>
            </a:r>
            <a:r>
              <a:rPr lang="pt-PT" dirty="0" err="1"/>
              <a:t>player</a:t>
            </a:r>
            <a:r>
              <a:rPr lang="pt-PT" dirty="0"/>
              <a:t>,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expressing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feelings.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lvl="0"/>
            <a:r>
              <a:rPr lang="pt-PT" b="1" dirty="0" err="1"/>
              <a:t>Expression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factual feelings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/>
              <a:t>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disappointed</a:t>
            </a:r>
            <a:r>
              <a:rPr lang="pt-PT" i="1" dirty="0"/>
              <a:t> </a:t>
            </a:r>
            <a:r>
              <a:rPr lang="pt-PT" dirty="0"/>
              <a:t>in </a:t>
            </a:r>
            <a:r>
              <a:rPr lang="pt-PT" dirty="0" err="1"/>
              <a:t>myself</a:t>
            </a:r>
            <a:r>
              <a:rPr lang="pt-PT" dirty="0"/>
              <a:t> as a </a:t>
            </a:r>
            <a:r>
              <a:rPr lang="pt-PT" dirty="0" err="1"/>
              <a:t>guitar</a:t>
            </a:r>
            <a:r>
              <a:rPr lang="pt-PT" dirty="0"/>
              <a:t> </a:t>
            </a:r>
            <a:r>
              <a:rPr lang="pt-PT" dirty="0" err="1"/>
              <a:t>player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impatient</a:t>
            </a:r>
            <a:r>
              <a:rPr lang="pt-PT" i="1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myself</a:t>
            </a:r>
            <a:r>
              <a:rPr lang="pt-PT" dirty="0"/>
              <a:t> as a </a:t>
            </a:r>
            <a:r>
              <a:rPr lang="pt-PT" dirty="0" err="1"/>
              <a:t>guitar</a:t>
            </a:r>
            <a:r>
              <a:rPr lang="pt-PT" dirty="0"/>
              <a:t> </a:t>
            </a:r>
            <a:r>
              <a:rPr lang="pt-PT" dirty="0" err="1"/>
              <a:t>player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frustated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myself</a:t>
            </a:r>
            <a:r>
              <a:rPr lang="pt-PT" dirty="0"/>
              <a:t> as a </a:t>
            </a:r>
            <a:r>
              <a:rPr lang="pt-PT" dirty="0" err="1"/>
              <a:t>guitar</a:t>
            </a:r>
            <a:r>
              <a:rPr lang="pt-PT" dirty="0"/>
              <a:t> </a:t>
            </a:r>
            <a:r>
              <a:rPr lang="pt-PT" dirty="0" err="1"/>
              <a:t>player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 </a:t>
            </a:r>
            <a:r>
              <a:rPr lang="pt-PT" b="1" dirty="0" err="1"/>
              <a:t>vs</a:t>
            </a:r>
            <a:r>
              <a:rPr lang="pt-PT" b="1" dirty="0"/>
              <a:t> </a:t>
            </a:r>
            <a:r>
              <a:rPr lang="pt-PT" b="1" dirty="0" err="1"/>
              <a:t>Perception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ourselves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4887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pt-PT" dirty="0"/>
              <a:t>“I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unimportant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whom</a:t>
            </a:r>
            <a:r>
              <a:rPr lang="pt-PT" dirty="0"/>
              <a:t> I </a:t>
            </a:r>
            <a:r>
              <a:rPr lang="pt-PT" dirty="0" err="1"/>
              <a:t>work</a:t>
            </a:r>
            <a:r>
              <a:rPr lang="pt-PT" dirty="0"/>
              <a:t>”</a:t>
            </a:r>
          </a:p>
          <a:p>
            <a:pPr lvl="0"/>
            <a:endParaRPr lang="pt-PT" dirty="0"/>
          </a:p>
          <a:p>
            <a:pPr marL="0" indent="0">
              <a:buNone/>
            </a:pPr>
            <a:r>
              <a:rPr lang="pt-PT" dirty="0"/>
              <a:t>  </a:t>
            </a:r>
            <a:r>
              <a:rPr lang="pt-PT" i="1" dirty="0" err="1"/>
              <a:t>Unimportant</a:t>
            </a:r>
            <a:r>
              <a:rPr lang="pt-PT" dirty="0"/>
              <a:t> </a:t>
            </a:r>
            <a:r>
              <a:rPr lang="pt-PT" dirty="0" err="1"/>
              <a:t>describes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I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are </a:t>
            </a:r>
            <a:r>
              <a:rPr lang="pt-PT" b="1" dirty="0" err="1"/>
              <a:t>evaluating</a:t>
            </a:r>
            <a:r>
              <a:rPr lang="pt-PT" b="1" dirty="0"/>
              <a:t> </a:t>
            </a:r>
            <a:r>
              <a:rPr lang="pt-PT" dirty="0"/>
              <a:t>me,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a feeling,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could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sad</a:t>
            </a:r>
            <a:r>
              <a:rPr lang="pt-PT" i="1" dirty="0"/>
              <a:t>” 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“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discouraged</a:t>
            </a:r>
            <a:r>
              <a:rPr lang="pt-PT" i="1" dirty="0"/>
              <a:t>”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lvl="0"/>
            <a:r>
              <a:rPr lang="pt-PT" dirty="0"/>
              <a:t>“I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misunderstood</a:t>
            </a:r>
            <a:r>
              <a:rPr lang="pt-PT" i="1" dirty="0"/>
              <a:t>”</a:t>
            </a:r>
          </a:p>
          <a:p>
            <a:pPr lvl="0"/>
            <a:endParaRPr lang="pt-PT" dirty="0"/>
          </a:p>
          <a:p>
            <a:pPr marL="0" indent="0">
              <a:buNone/>
            </a:pPr>
            <a:r>
              <a:rPr lang="pt-PT" i="1" dirty="0" err="1"/>
              <a:t>Misunderstood</a:t>
            </a:r>
            <a:r>
              <a:rPr lang="pt-PT" i="1" dirty="0"/>
              <a:t> </a:t>
            </a:r>
            <a:r>
              <a:rPr lang="pt-PT" dirty="0" err="1"/>
              <a:t>indicates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b="1" dirty="0" err="1"/>
              <a:t>assessmen</a:t>
            </a:r>
            <a:r>
              <a:rPr lang="pt-PT" dirty="0" err="1"/>
              <a:t>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</a:t>
            </a:r>
            <a:r>
              <a:rPr lang="pt-PT" dirty="0" err="1"/>
              <a:t>level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actual</a:t>
            </a:r>
            <a:r>
              <a:rPr lang="pt-PT" dirty="0"/>
              <a:t> feeling,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feeling </a:t>
            </a:r>
            <a:r>
              <a:rPr lang="pt-PT" i="1" dirty="0" err="1"/>
              <a:t>anxious</a:t>
            </a:r>
            <a:r>
              <a:rPr lang="pt-PT" i="1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i="1" dirty="0" err="1"/>
              <a:t>anoyed</a:t>
            </a:r>
            <a:r>
              <a:rPr lang="pt-PT" i="1" dirty="0"/>
              <a:t> </a:t>
            </a:r>
            <a:r>
              <a:rPr lang="pt-PT" dirty="0" err="1"/>
              <a:t>or</a:t>
            </a:r>
            <a:r>
              <a:rPr lang="pt-PT" dirty="0"/>
              <a:t> some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emotion</a:t>
            </a:r>
            <a:r>
              <a:rPr lang="pt-PT" dirty="0"/>
              <a:t>.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  </a:t>
            </a:r>
            <a:r>
              <a:rPr lang="pt-PT" b="1" dirty="0" err="1"/>
              <a:t>vs</a:t>
            </a:r>
            <a:r>
              <a:rPr lang="pt-PT" b="1" dirty="0"/>
              <a:t>  </a:t>
            </a:r>
            <a:r>
              <a:rPr lang="pt-PT" b="1" dirty="0" err="1"/>
              <a:t>Perception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others</a:t>
            </a:r>
            <a:r>
              <a:rPr lang="pt-PT" b="1" dirty="0"/>
              <a:t> are </a:t>
            </a:r>
            <a:r>
              <a:rPr lang="pt-PT" b="1" dirty="0" err="1"/>
              <a:t>doing</a:t>
            </a:r>
            <a:r>
              <a:rPr lang="pt-PT" b="1" dirty="0"/>
              <a:t> to </a:t>
            </a:r>
            <a:r>
              <a:rPr lang="pt-PT" b="1" dirty="0" err="1"/>
              <a:t>us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93282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/>
              <a:t> </a:t>
            </a:r>
          </a:p>
          <a:p>
            <a:pPr lvl="0"/>
            <a:r>
              <a:rPr lang="pt-PT" dirty="0"/>
              <a:t>“I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ignored</a:t>
            </a:r>
            <a:r>
              <a:rPr lang="pt-PT" i="1" dirty="0"/>
              <a:t>”</a:t>
            </a:r>
          </a:p>
          <a:p>
            <a:pPr lvl="0"/>
            <a:endParaRPr lang="pt-PT" dirty="0"/>
          </a:p>
          <a:p>
            <a:pPr marL="0" indent="0">
              <a:buNone/>
            </a:pP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more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b="1" dirty="0" err="1"/>
              <a:t>interpretation</a:t>
            </a:r>
            <a:r>
              <a:rPr lang="pt-PT" b="1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actions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a clear </a:t>
            </a:r>
            <a:r>
              <a:rPr lang="pt-PT" dirty="0" err="1"/>
              <a:t>statement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feeling.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ignored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</a:t>
            </a:r>
            <a:r>
              <a:rPr lang="pt-PT" i="1" dirty="0"/>
              <a:t> </a:t>
            </a:r>
            <a:r>
              <a:rPr lang="pt-PT" i="1" dirty="0" err="1"/>
              <a:t>relief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wanted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left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ourselves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hurt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thought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ignored</a:t>
            </a:r>
            <a:r>
              <a:rPr lang="pt-PT" dirty="0"/>
              <a:t>,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wanted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Feelings  </a:t>
            </a:r>
            <a:r>
              <a:rPr lang="pt-PT" b="1" dirty="0" err="1"/>
              <a:t>vs</a:t>
            </a:r>
            <a:r>
              <a:rPr lang="pt-PT" b="1" dirty="0"/>
              <a:t>  </a:t>
            </a:r>
            <a:r>
              <a:rPr lang="pt-PT" b="1" dirty="0" err="1"/>
              <a:t>Perception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others</a:t>
            </a:r>
            <a:r>
              <a:rPr lang="pt-PT" b="1" dirty="0"/>
              <a:t> are </a:t>
            </a:r>
            <a:r>
              <a:rPr lang="pt-PT" b="1" dirty="0" err="1"/>
              <a:t>doing</a:t>
            </a:r>
            <a:r>
              <a:rPr lang="pt-PT" b="1" dirty="0"/>
              <a:t> to </a:t>
            </a:r>
            <a:r>
              <a:rPr lang="pt-PT" b="1" dirty="0" err="1"/>
              <a:t>us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17746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2030" y="2215406"/>
            <a:ext cx="8398441" cy="3939210"/>
          </a:xfrm>
        </p:spPr>
        <p:txBody>
          <a:bodyPr>
            <a:normAutofit/>
          </a:bodyPr>
          <a:lstStyle/>
          <a:p>
            <a:r>
              <a:rPr lang="pt-PT" b="1" dirty="0"/>
              <a:t> </a:t>
            </a:r>
            <a:r>
              <a:rPr lang="pt-PT" dirty="0" err="1"/>
              <a:t>Negleted</a:t>
            </a:r>
            <a:endParaRPr lang="pt-PT" dirty="0"/>
          </a:p>
          <a:p>
            <a:pPr lvl="0"/>
            <a:r>
              <a:rPr lang="pt-PT" dirty="0" err="1"/>
              <a:t>Manipulated</a:t>
            </a:r>
            <a:endParaRPr lang="pt-PT" dirty="0"/>
          </a:p>
          <a:p>
            <a:pPr lvl="0"/>
            <a:r>
              <a:rPr lang="pt-PT" dirty="0" err="1"/>
              <a:t>Taken</a:t>
            </a:r>
            <a:r>
              <a:rPr lang="pt-PT" dirty="0"/>
              <a:t> for </a:t>
            </a:r>
            <a:r>
              <a:rPr lang="pt-PT" dirty="0" err="1"/>
              <a:t>granted</a:t>
            </a:r>
            <a:endParaRPr lang="pt-PT" dirty="0"/>
          </a:p>
          <a:p>
            <a:pPr lvl="0"/>
            <a:r>
              <a:rPr lang="pt-PT" dirty="0" err="1"/>
              <a:t>Used</a:t>
            </a:r>
            <a:endParaRPr lang="pt-PT" dirty="0"/>
          </a:p>
          <a:p>
            <a:pPr lvl="0"/>
            <a:r>
              <a:rPr lang="pt-PT" dirty="0" err="1"/>
              <a:t>Disregarded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i="1" u="sng" dirty="0"/>
            </a:br>
            <a:r>
              <a:rPr lang="pt-PT" b="1" i="1" u="sng" dirty="0" err="1"/>
              <a:t>Interpretations</a:t>
            </a:r>
            <a:r>
              <a:rPr lang="pt-PT" b="1" i="1" u="sng" dirty="0"/>
              <a:t> (</a:t>
            </a:r>
            <a:r>
              <a:rPr lang="pt-PT" b="1" i="1" dirty="0" err="1"/>
              <a:t>not</a:t>
            </a:r>
            <a:r>
              <a:rPr lang="pt-PT" b="1" i="1" dirty="0"/>
              <a:t> feelings) </a:t>
            </a:r>
            <a:r>
              <a:rPr lang="pt-PT" b="1" i="1" dirty="0" err="1"/>
              <a:t>we</a:t>
            </a:r>
            <a:r>
              <a:rPr lang="pt-PT" b="1" i="1" dirty="0"/>
              <a:t> </a:t>
            </a:r>
            <a:r>
              <a:rPr lang="pt-PT" b="1" i="1" dirty="0" err="1"/>
              <a:t>confuse</a:t>
            </a:r>
            <a:r>
              <a:rPr lang="pt-PT" b="1" i="1" dirty="0"/>
              <a:t> </a:t>
            </a:r>
            <a:r>
              <a:rPr lang="pt-PT" b="1" i="1" dirty="0" err="1"/>
              <a:t>with</a:t>
            </a:r>
            <a:r>
              <a:rPr lang="pt-PT" b="1" i="1" dirty="0"/>
              <a:t> feelings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9935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helps</a:t>
            </a:r>
            <a:r>
              <a:rPr lang="pt-PT" dirty="0"/>
              <a:t> to use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refer</a:t>
            </a:r>
            <a:r>
              <a:rPr lang="pt-PT" dirty="0"/>
              <a:t> to </a:t>
            </a:r>
            <a:r>
              <a:rPr lang="pt-PT" dirty="0" err="1"/>
              <a:t>specific</a:t>
            </a:r>
            <a:r>
              <a:rPr lang="pt-PT" dirty="0"/>
              <a:t> </a:t>
            </a:r>
            <a:r>
              <a:rPr lang="pt-PT" dirty="0" err="1"/>
              <a:t>emotions</a:t>
            </a:r>
            <a:r>
              <a:rPr lang="pt-PT" dirty="0"/>
              <a:t> </a:t>
            </a:r>
            <a:r>
              <a:rPr lang="pt-PT" dirty="0" err="1"/>
              <a:t>rather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words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are vague </a:t>
            </a:r>
            <a:r>
              <a:rPr lang="pt-PT" dirty="0" err="1"/>
              <a:t>or</a:t>
            </a:r>
            <a:r>
              <a:rPr lang="pt-PT" dirty="0"/>
              <a:t> general   (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i="1" dirty="0" err="1"/>
              <a:t>good</a:t>
            </a:r>
            <a:r>
              <a:rPr lang="pt-PT" i="1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i="1" dirty="0" err="1"/>
              <a:t>bad</a:t>
            </a:r>
            <a:r>
              <a:rPr lang="pt-PT" i="1" dirty="0"/>
              <a:t>)</a:t>
            </a:r>
          </a:p>
          <a:p>
            <a:endParaRPr lang="pt-PT" dirty="0"/>
          </a:p>
          <a:p>
            <a:r>
              <a:rPr lang="pt-PT" dirty="0"/>
              <a:t>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good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-   Can </a:t>
            </a:r>
            <a:r>
              <a:rPr lang="pt-PT" dirty="0" err="1"/>
              <a:t>mean</a:t>
            </a:r>
            <a:r>
              <a:rPr lang="pt-PT" dirty="0"/>
              <a:t> </a:t>
            </a:r>
            <a:r>
              <a:rPr lang="pt-PT" i="1" dirty="0" err="1"/>
              <a:t>happy</a:t>
            </a:r>
            <a:r>
              <a:rPr lang="pt-PT" i="1" dirty="0"/>
              <a:t>, </a:t>
            </a:r>
            <a:r>
              <a:rPr lang="pt-PT" i="1" dirty="0" err="1"/>
              <a:t>excited</a:t>
            </a:r>
            <a:endParaRPr lang="pt-PT" i="1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i="1" dirty="0" err="1"/>
              <a:t>good</a:t>
            </a:r>
            <a:r>
              <a:rPr lang="pt-PT" i="1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to me – vague feeling, </a:t>
            </a:r>
            <a:r>
              <a:rPr lang="pt-PT" i="1" dirty="0" err="1"/>
              <a:t>relieved</a:t>
            </a:r>
            <a:r>
              <a:rPr lang="pt-PT" i="1" dirty="0"/>
              <a:t>, </a:t>
            </a:r>
            <a:r>
              <a:rPr lang="pt-PT" i="1" dirty="0" err="1"/>
              <a:t>gratified</a:t>
            </a:r>
            <a:r>
              <a:rPr lang="pt-PT" i="1" dirty="0"/>
              <a:t>)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General Vs. </a:t>
            </a:r>
            <a:r>
              <a:rPr lang="pt-PT" b="1" dirty="0" err="1"/>
              <a:t>Specific</a:t>
            </a:r>
            <a:r>
              <a:rPr lang="pt-PT" b="1" dirty="0"/>
              <a:t> emoticons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5031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1 –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do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me</a:t>
            </a:r>
          </a:p>
          <a:p>
            <a:r>
              <a:rPr lang="pt-PT" dirty="0"/>
              <a:t>2 –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sad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</a:t>
            </a:r>
            <a:r>
              <a:rPr lang="pt-PT" dirty="0" err="1"/>
              <a:t>leaving</a:t>
            </a:r>
            <a:endParaRPr lang="pt-PT" dirty="0"/>
          </a:p>
          <a:p>
            <a:r>
              <a:rPr lang="pt-PT" dirty="0"/>
              <a:t>3 –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scared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that</a:t>
            </a:r>
            <a:endParaRPr lang="pt-PT" dirty="0"/>
          </a:p>
          <a:p>
            <a:r>
              <a:rPr lang="pt-PT" dirty="0"/>
              <a:t>4 –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greet</a:t>
            </a:r>
            <a:r>
              <a:rPr lang="pt-PT" dirty="0"/>
              <a:t> me,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negleted</a:t>
            </a:r>
            <a:endParaRPr lang="pt-PT" dirty="0"/>
          </a:p>
          <a:p>
            <a:r>
              <a:rPr lang="pt-PT" dirty="0"/>
              <a:t>5 –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happy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come</a:t>
            </a:r>
          </a:p>
          <a:p>
            <a:r>
              <a:rPr lang="pt-PT" dirty="0"/>
              <a:t>6 – </a:t>
            </a:r>
            <a:r>
              <a:rPr lang="pt-PT" dirty="0" err="1"/>
              <a:t>You</a:t>
            </a:r>
            <a:r>
              <a:rPr lang="pt-PT" dirty="0"/>
              <a:t> are </a:t>
            </a:r>
            <a:r>
              <a:rPr lang="pt-PT" dirty="0" err="1"/>
              <a:t>disgusting</a:t>
            </a:r>
            <a:endParaRPr lang="pt-PT" dirty="0"/>
          </a:p>
          <a:p>
            <a:r>
              <a:rPr lang="pt-PT" dirty="0"/>
              <a:t>7 –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hitting</a:t>
            </a:r>
            <a:r>
              <a:rPr lang="pt-PT" dirty="0"/>
              <a:t> </a:t>
            </a:r>
            <a:r>
              <a:rPr lang="pt-PT" dirty="0" err="1"/>
              <a:t>you</a:t>
            </a:r>
            <a:endParaRPr lang="pt-PT" dirty="0"/>
          </a:p>
          <a:p>
            <a:r>
              <a:rPr lang="pt-PT" dirty="0"/>
              <a:t>8 –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misunderstood</a:t>
            </a:r>
            <a:endParaRPr lang="pt-PT" dirty="0"/>
          </a:p>
          <a:p>
            <a:r>
              <a:rPr lang="pt-PT" dirty="0"/>
              <a:t>9 –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good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to me</a:t>
            </a:r>
          </a:p>
          <a:p>
            <a:r>
              <a:rPr lang="pt-PT" dirty="0"/>
              <a:t>10 –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worthless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i="1" u="sng" dirty="0"/>
            </a:br>
            <a:r>
              <a:rPr lang="pt-PT" b="1" i="1" u="sng" dirty="0"/>
              <a:t>EXPRESSING  FEELINGS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9297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8784468" cy="6858000"/>
          </a:xfrm>
        </p:spPr>
        <p:txBody>
          <a:bodyPr>
            <a:noAutofit/>
          </a:bodyPr>
          <a:lstStyle/>
          <a:p>
            <a:endParaRPr lang="pt-PT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Resultado de imagem para non violent communication">
            <a:extLst>
              <a:ext uri="{FF2B5EF4-FFF2-40B4-BE49-F238E27FC236}">
                <a16:creationId xmlns:a16="http://schemas.microsoft.com/office/drawing/2014/main" id="{C1982EFE-D041-4ECF-9821-534CAEFCA4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589350" cy="659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37889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Imagine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kind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situations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life</a:t>
            </a:r>
            <a:r>
              <a:rPr lang="pt-PT" dirty="0"/>
              <a:t> </a:t>
            </a:r>
            <a:r>
              <a:rPr lang="pt-PT" dirty="0" err="1"/>
              <a:t>is</a:t>
            </a: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</a:t>
            </a:r>
            <a:r>
              <a:rPr lang="pt-PT" dirty="0" err="1"/>
              <a:t>going</a:t>
            </a:r>
            <a:r>
              <a:rPr lang="pt-PT" dirty="0"/>
              <a:t> </a:t>
            </a:r>
            <a:r>
              <a:rPr lang="pt-PT" dirty="0" err="1"/>
              <a:t>exactly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you’d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a </a:t>
            </a:r>
            <a:r>
              <a:rPr lang="pt-PT" dirty="0" err="1"/>
              <a:t>piece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paper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feelings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might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in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situations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Building</a:t>
            </a:r>
            <a:r>
              <a:rPr lang="pt-PT" dirty="0"/>
              <a:t> 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inventory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feeling</a:t>
            </a:r>
          </a:p>
        </p:txBody>
      </p:sp>
    </p:spTree>
    <p:extLst>
      <p:ext uri="{BB962C8B-B14F-4D97-AF65-F5344CB8AC3E}">
        <p14:creationId xmlns:p14="http://schemas.microsoft.com/office/powerpoint/2010/main" val="36697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 </a:t>
            </a:r>
            <a:br>
              <a:rPr lang="pt-PT" dirty="0"/>
            </a:b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search</a:t>
            </a:r>
            <a:r>
              <a:rPr lang="pt-PT" b="1" dirty="0"/>
              <a:t> </a:t>
            </a:r>
            <a:r>
              <a:rPr lang="pt-PT" b="1" dirty="0" err="1"/>
              <a:t>begins</a:t>
            </a:r>
            <a:r>
              <a:rPr lang="pt-PT" b="1" dirty="0"/>
              <a:t>…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/>
          </a:bodyPr>
          <a:lstStyle/>
          <a:p>
            <a:pPr lvl="0"/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wanted</a:t>
            </a:r>
            <a:r>
              <a:rPr lang="pt-PT" dirty="0"/>
              <a:t> to </a:t>
            </a:r>
            <a:r>
              <a:rPr lang="pt-PT" dirty="0" err="1"/>
              <a:t>understand</a:t>
            </a:r>
            <a:r>
              <a:rPr lang="pt-PT" dirty="0"/>
              <a:t> :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1 -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happens</a:t>
            </a:r>
            <a:r>
              <a:rPr lang="pt-PT" dirty="0"/>
              <a:t> to </a:t>
            </a:r>
            <a:r>
              <a:rPr lang="pt-PT" dirty="0" err="1"/>
              <a:t>disconnect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compassionate</a:t>
            </a:r>
            <a:r>
              <a:rPr lang="pt-PT" dirty="0"/>
              <a:t> </a:t>
            </a:r>
            <a:r>
              <a:rPr lang="pt-PT" dirty="0" err="1"/>
              <a:t>nature</a:t>
            </a:r>
            <a:r>
              <a:rPr lang="pt-PT" dirty="0"/>
              <a:t>, </a:t>
            </a:r>
            <a:r>
              <a:rPr lang="pt-PT" dirty="0" err="1"/>
              <a:t>leading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to </a:t>
            </a:r>
            <a:r>
              <a:rPr lang="pt-PT" dirty="0" err="1"/>
              <a:t>behave</a:t>
            </a:r>
            <a:r>
              <a:rPr lang="pt-PT" dirty="0"/>
              <a:t> </a:t>
            </a:r>
            <a:r>
              <a:rPr lang="pt-PT" dirty="0" err="1"/>
              <a:t>violently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exploitatively</a:t>
            </a:r>
            <a:endParaRPr lang="pt-PT" dirty="0"/>
          </a:p>
          <a:p>
            <a:pPr lvl="0"/>
            <a:r>
              <a:rPr lang="pt-PT" dirty="0"/>
              <a:t>2 -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allows</a:t>
            </a:r>
            <a:r>
              <a:rPr lang="pt-PT" dirty="0"/>
              <a:t> some </a:t>
            </a:r>
            <a:r>
              <a:rPr lang="pt-PT" dirty="0" err="1"/>
              <a:t>people</a:t>
            </a:r>
            <a:r>
              <a:rPr lang="pt-PT" dirty="0"/>
              <a:t> to </a:t>
            </a:r>
            <a:r>
              <a:rPr lang="pt-PT" dirty="0" err="1"/>
              <a:t>stay</a:t>
            </a:r>
            <a:r>
              <a:rPr lang="pt-PT" dirty="0"/>
              <a:t> </a:t>
            </a:r>
            <a:r>
              <a:rPr lang="pt-PT" dirty="0" err="1"/>
              <a:t>connected</a:t>
            </a:r>
            <a:r>
              <a:rPr lang="pt-PT" dirty="0"/>
              <a:t> to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compassionate</a:t>
            </a:r>
            <a:r>
              <a:rPr lang="pt-PT" dirty="0"/>
              <a:t> </a:t>
            </a:r>
            <a:r>
              <a:rPr lang="pt-PT" dirty="0" err="1"/>
              <a:t>nature</a:t>
            </a:r>
            <a:r>
              <a:rPr lang="pt-PT" dirty="0"/>
              <a:t> 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even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trying</a:t>
            </a:r>
            <a:r>
              <a:rPr lang="pt-PT" dirty="0"/>
              <a:t> </a:t>
            </a:r>
            <a:r>
              <a:rPr lang="pt-PT" dirty="0" err="1"/>
              <a:t>circunstances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8258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Now</a:t>
            </a:r>
            <a:r>
              <a:rPr lang="pt-PT" dirty="0"/>
              <a:t> imagine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kind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situations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were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down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feelings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might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in </a:t>
            </a:r>
            <a:r>
              <a:rPr lang="pt-PT" dirty="0" err="1"/>
              <a:t>those</a:t>
            </a:r>
            <a:r>
              <a:rPr lang="pt-PT" dirty="0"/>
              <a:t> </a:t>
            </a:r>
            <a:r>
              <a:rPr lang="pt-PT" dirty="0" err="1"/>
              <a:t>situations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Building</a:t>
            </a:r>
            <a:r>
              <a:rPr lang="pt-PT" dirty="0"/>
              <a:t> 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inventory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feeling</a:t>
            </a:r>
          </a:p>
        </p:txBody>
      </p:sp>
    </p:spTree>
    <p:extLst>
      <p:ext uri="{BB962C8B-B14F-4D97-AF65-F5344CB8AC3E}">
        <p14:creationId xmlns:p14="http://schemas.microsoft.com/office/powerpoint/2010/main" val="1806671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</a:t>
            </a:r>
            <a:r>
              <a:rPr lang="pt-PT" dirty="0" err="1"/>
              <a:t>Challenge</a:t>
            </a:r>
            <a:r>
              <a:rPr lang="pt-PT" dirty="0"/>
              <a:t> </a:t>
            </a:r>
            <a:r>
              <a:rPr lang="pt-PT" dirty="0" err="1"/>
              <a:t>yourself</a:t>
            </a:r>
            <a:r>
              <a:rPr lang="pt-PT" dirty="0"/>
              <a:t> to </a:t>
            </a:r>
            <a:r>
              <a:rPr lang="pt-PT" dirty="0" err="1"/>
              <a:t>continually</a:t>
            </a:r>
            <a:r>
              <a:rPr lang="pt-PT" dirty="0"/>
              <a:t> </a:t>
            </a:r>
            <a:r>
              <a:rPr lang="pt-PT" dirty="0" err="1"/>
              <a:t>add</a:t>
            </a:r>
            <a:r>
              <a:rPr lang="pt-PT" dirty="0"/>
              <a:t> to </a:t>
            </a:r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lists</a:t>
            </a:r>
            <a:r>
              <a:rPr lang="pt-PT" dirty="0"/>
              <a:t> as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build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 err="1"/>
              <a:t>Symphony</a:t>
            </a:r>
            <a:r>
              <a:rPr lang="pt-PT" dirty="0"/>
              <a:t> </a:t>
            </a:r>
            <a:r>
              <a:rPr lang="pt-PT" dirty="0" err="1"/>
              <a:t>orchestra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feelings!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Building</a:t>
            </a:r>
            <a:r>
              <a:rPr lang="pt-PT" dirty="0"/>
              <a:t> 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inventory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/>
              <a:t> feeling</a:t>
            </a:r>
          </a:p>
        </p:txBody>
      </p:sp>
      <p:pic>
        <p:nvPicPr>
          <p:cNvPr id="4" name="Marcador de Posição de Conteúdo 3" descr="Resultado de imagem para sinfonia notas musicais">
            <a:extLst>
              <a:ext uri="{FF2B5EF4-FFF2-40B4-BE49-F238E27FC236}">
                <a16:creationId xmlns:a16="http://schemas.microsoft.com/office/drawing/2014/main" id="{B65D23D0-C5B3-43FB-957A-3A86053F3C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52839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2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4190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component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NVC </a:t>
            </a:r>
            <a:r>
              <a:rPr lang="pt-PT" dirty="0" err="1"/>
              <a:t>entails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aknowledgment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root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feelings.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do to </a:t>
            </a:r>
            <a:r>
              <a:rPr lang="pt-PT" dirty="0" err="1"/>
              <a:t>us</a:t>
            </a:r>
            <a:r>
              <a:rPr lang="pt-PT" dirty="0"/>
              <a:t>:</a:t>
            </a:r>
          </a:p>
          <a:p>
            <a:pPr lvl="0"/>
            <a:r>
              <a:rPr lang="pt-PT" dirty="0"/>
              <a:t>Is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cause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feelings?</a:t>
            </a:r>
          </a:p>
          <a:p>
            <a:pPr lvl="0"/>
            <a:r>
              <a:rPr lang="pt-PT" dirty="0"/>
              <a:t>Is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stymulus</a:t>
            </a:r>
            <a:r>
              <a:rPr lang="pt-PT" dirty="0"/>
              <a:t>?</a:t>
            </a:r>
          </a:p>
          <a:p>
            <a:pPr lvl="0"/>
            <a:endParaRPr lang="pt-PT" dirty="0"/>
          </a:p>
          <a:p>
            <a:r>
              <a:rPr lang="pt-PT" dirty="0" err="1"/>
              <a:t>Our</a:t>
            </a:r>
            <a:r>
              <a:rPr lang="pt-PT" dirty="0"/>
              <a:t> feelings </a:t>
            </a:r>
            <a:r>
              <a:rPr lang="pt-PT" dirty="0" err="1"/>
              <a:t>result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i="1" dirty="0" err="1"/>
              <a:t>choose</a:t>
            </a:r>
            <a:r>
              <a:rPr lang="pt-PT" dirty="0"/>
              <a:t> to </a:t>
            </a:r>
            <a:r>
              <a:rPr lang="pt-PT" dirty="0" err="1"/>
              <a:t>receive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say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do, as </a:t>
            </a:r>
            <a:r>
              <a:rPr lang="pt-PT" dirty="0" err="1"/>
              <a:t>well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particular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expectation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moment</a:t>
            </a:r>
            <a:endParaRPr lang="pt-PT" dirty="0"/>
          </a:p>
          <a:p>
            <a:r>
              <a:rPr lang="pt-PT" dirty="0" err="1"/>
              <a:t>So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accept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r>
              <a:rPr lang="pt-PT" dirty="0"/>
              <a:t> for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do to </a:t>
            </a:r>
            <a:r>
              <a:rPr lang="pt-PT" dirty="0" err="1"/>
              <a:t>generate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feelings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8370676" cy="1143000"/>
          </a:xfrm>
        </p:spPr>
        <p:txBody>
          <a:bodyPr>
            <a:normAutofit fontScale="90000"/>
          </a:bodyPr>
          <a:lstStyle/>
          <a:p>
            <a:br>
              <a:rPr lang="pt-PT" b="1" u="sng" dirty="0"/>
            </a:br>
            <a:r>
              <a:rPr lang="pt-PT" b="1" u="sng" dirty="0"/>
              <a:t>NEEDS</a:t>
            </a:r>
            <a:br>
              <a:rPr lang="pt-PT" dirty="0"/>
            </a:br>
            <a:r>
              <a:rPr lang="pt-PT" sz="3600" dirty="0"/>
              <a:t>(</a:t>
            </a:r>
            <a:r>
              <a:rPr lang="pt-PT" sz="3600" i="1" dirty="0" err="1"/>
              <a:t>Taking</a:t>
            </a:r>
            <a:r>
              <a:rPr lang="pt-PT" sz="3600" i="1" dirty="0"/>
              <a:t> </a:t>
            </a:r>
            <a:r>
              <a:rPr lang="pt-PT" sz="3600" i="1" dirty="0" err="1"/>
              <a:t>responsibility</a:t>
            </a:r>
            <a:r>
              <a:rPr lang="pt-PT" sz="3600" i="1" dirty="0"/>
              <a:t> for </a:t>
            </a:r>
            <a:r>
              <a:rPr lang="pt-PT" sz="3600" i="1" dirty="0" err="1"/>
              <a:t>our</a:t>
            </a:r>
            <a:r>
              <a:rPr lang="pt-PT" sz="3600" i="1" dirty="0"/>
              <a:t> feeling 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5345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dirty="0" err="1"/>
              <a:t>The</a:t>
            </a:r>
            <a:r>
              <a:rPr lang="pt-PT" dirty="0"/>
              <a:t> more </a:t>
            </a:r>
            <a:r>
              <a:rPr lang="pt-PT" dirty="0" err="1"/>
              <a:t>faithfully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listen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voice</a:t>
            </a:r>
            <a:r>
              <a:rPr lang="pt-PT" dirty="0"/>
              <a:t> </a:t>
            </a:r>
            <a:r>
              <a:rPr lang="pt-PT" dirty="0" err="1"/>
              <a:t>within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,</a:t>
            </a:r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better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hear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sounding</a:t>
            </a:r>
            <a:r>
              <a:rPr lang="pt-PT" dirty="0"/>
              <a:t> </a:t>
            </a:r>
            <a:r>
              <a:rPr lang="pt-PT"/>
              <a:t>outside”     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sz="2800" dirty="0"/>
              <a:t>					</a:t>
            </a:r>
            <a:r>
              <a:rPr lang="pt-PT" sz="2400" dirty="0"/>
              <a:t>D. </a:t>
            </a:r>
            <a:r>
              <a:rPr lang="pt-PT" sz="2400" dirty="0" err="1"/>
              <a:t>Hammarskjold</a:t>
            </a:r>
            <a:endParaRPr lang="pt-PT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8370676" cy="1143000"/>
          </a:xfrm>
        </p:spPr>
        <p:txBody>
          <a:bodyPr>
            <a:normAutofit fontScale="90000"/>
          </a:bodyPr>
          <a:lstStyle/>
          <a:p>
            <a:br>
              <a:rPr lang="pt-PT" b="1" u="sng" dirty="0"/>
            </a:br>
            <a:r>
              <a:rPr lang="pt-PT" b="1" u="sng" dirty="0"/>
              <a:t>NEEDS</a:t>
            </a:r>
            <a:br>
              <a:rPr lang="pt-PT" dirty="0"/>
            </a:br>
            <a:r>
              <a:rPr lang="pt-PT" sz="3600" dirty="0"/>
              <a:t>(</a:t>
            </a:r>
            <a:r>
              <a:rPr lang="pt-PT" sz="3600" i="1" dirty="0" err="1"/>
              <a:t>Taking</a:t>
            </a:r>
            <a:r>
              <a:rPr lang="pt-PT" sz="3600" i="1" dirty="0"/>
              <a:t> </a:t>
            </a:r>
            <a:r>
              <a:rPr lang="pt-PT" sz="3600" i="1" dirty="0" err="1"/>
              <a:t>responsibility</a:t>
            </a:r>
            <a:r>
              <a:rPr lang="pt-PT" sz="3600" i="1" dirty="0"/>
              <a:t> for </a:t>
            </a:r>
            <a:r>
              <a:rPr lang="pt-PT" sz="3600" i="1" dirty="0" err="1"/>
              <a:t>our</a:t>
            </a:r>
            <a:r>
              <a:rPr lang="pt-PT" sz="3600" i="1" dirty="0"/>
              <a:t> feelings </a:t>
            </a:r>
            <a:r>
              <a:rPr lang="pt-PT" i="1" dirty="0"/>
              <a:t>)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2976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i="1" u="sng" dirty="0"/>
              <a:t>“</a:t>
            </a:r>
            <a:r>
              <a:rPr lang="pt-PT" i="1" u="sng" dirty="0" err="1"/>
              <a:t>you</a:t>
            </a:r>
            <a:r>
              <a:rPr lang="pt-PT" i="1" u="sng" dirty="0"/>
              <a:t> are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most</a:t>
            </a:r>
            <a:r>
              <a:rPr lang="pt-PT" i="1" u="sng" dirty="0"/>
              <a:t> self-</a:t>
            </a:r>
            <a:r>
              <a:rPr lang="pt-PT" i="1" u="sng" dirty="0" err="1"/>
              <a:t>centered</a:t>
            </a:r>
            <a:r>
              <a:rPr lang="pt-PT" i="1" u="sng" dirty="0"/>
              <a:t> </a:t>
            </a:r>
            <a:r>
              <a:rPr lang="pt-PT" i="1" u="sng" dirty="0" err="1"/>
              <a:t>person</a:t>
            </a:r>
            <a:r>
              <a:rPr lang="pt-PT" i="1" u="sng" dirty="0"/>
              <a:t> </a:t>
            </a:r>
            <a:r>
              <a:rPr lang="pt-PT" i="1" u="sng" dirty="0" err="1"/>
              <a:t>I’ve</a:t>
            </a:r>
            <a:r>
              <a:rPr lang="pt-PT" i="1" u="sng" dirty="0"/>
              <a:t> </a:t>
            </a:r>
            <a:r>
              <a:rPr lang="pt-PT" i="1" u="sng" dirty="0" err="1"/>
              <a:t>ever</a:t>
            </a:r>
            <a:r>
              <a:rPr lang="pt-PT" i="1" u="sng" dirty="0"/>
              <a:t> </a:t>
            </a:r>
            <a:r>
              <a:rPr lang="pt-PT" i="1" u="sng" dirty="0" err="1"/>
              <a:t>met</a:t>
            </a:r>
            <a:r>
              <a:rPr lang="pt-PT" i="1" u="sng" dirty="0"/>
              <a:t>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dirty="0"/>
              <a:t>1– </a:t>
            </a:r>
            <a:r>
              <a:rPr lang="pt-PT" u="sng" dirty="0" err="1"/>
              <a:t>Blame</a:t>
            </a:r>
            <a:r>
              <a:rPr lang="pt-PT" u="sng" dirty="0"/>
              <a:t> </a:t>
            </a:r>
            <a:r>
              <a:rPr lang="pt-PT" u="sng" dirty="0" err="1"/>
              <a:t>ourselves</a:t>
            </a:r>
            <a:endParaRPr lang="pt-PT" dirty="0"/>
          </a:p>
          <a:p>
            <a:pPr marL="0" indent="0">
              <a:buNone/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choose</a:t>
            </a:r>
            <a:r>
              <a:rPr lang="pt-PT" dirty="0"/>
              <a:t> to take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personally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accept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other’s</a:t>
            </a:r>
            <a:r>
              <a:rPr lang="pt-PT" dirty="0"/>
              <a:t> </a:t>
            </a:r>
            <a:r>
              <a:rPr lang="pt-PT" dirty="0" err="1"/>
              <a:t>judgment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blame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(</a:t>
            </a:r>
            <a:r>
              <a:rPr lang="pt-PT" dirty="0" err="1"/>
              <a:t>great</a:t>
            </a:r>
            <a:r>
              <a:rPr lang="pt-PT" dirty="0"/>
              <a:t> </a:t>
            </a:r>
            <a:r>
              <a:rPr lang="pt-PT" dirty="0" err="1"/>
              <a:t>cost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self </a:t>
            </a:r>
            <a:r>
              <a:rPr lang="pt-PT" dirty="0" err="1"/>
              <a:t>esteem</a:t>
            </a:r>
            <a:r>
              <a:rPr lang="pt-PT" dirty="0"/>
              <a:t>, for </a:t>
            </a:r>
            <a:r>
              <a:rPr lang="pt-PT" dirty="0" err="1"/>
              <a:t>it</a:t>
            </a:r>
            <a:r>
              <a:rPr lang="pt-PT" dirty="0"/>
              <a:t> inclines </a:t>
            </a:r>
            <a:r>
              <a:rPr lang="pt-PT" dirty="0" err="1"/>
              <a:t>us</a:t>
            </a:r>
            <a:r>
              <a:rPr lang="pt-PT" dirty="0"/>
              <a:t> to feelings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guilt</a:t>
            </a:r>
            <a:r>
              <a:rPr lang="pt-PT" dirty="0"/>
              <a:t>, </a:t>
            </a:r>
            <a:r>
              <a:rPr lang="pt-PT" dirty="0" err="1"/>
              <a:t>shame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depression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“</a:t>
            </a:r>
            <a:r>
              <a:rPr lang="pt-PT" i="1" dirty="0"/>
              <a:t>Oh, I </a:t>
            </a:r>
            <a:r>
              <a:rPr lang="pt-PT" i="1" dirty="0" err="1"/>
              <a:t>should</a:t>
            </a:r>
            <a:r>
              <a:rPr lang="pt-PT" i="1" dirty="0"/>
              <a:t> </a:t>
            </a:r>
            <a:r>
              <a:rPr lang="pt-PT" i="1" dirty="0" err="1"/>
              <a:t>have</a:t>
            </a:r>
            <a:r>
              <a:rPr lang="pt-PT" i="1" dirty="0"/>
              <a:t> </a:t>
            </a:r>
            <a:r>
              <a:rPr lang="pt-PT" i="1" dirty="0" err="1"/>
              <a:t>been</a:t>
            </a:r>
            <a:r>
              <a:rPr lang="pt-PT" i="1" dirty="0"/>
              <a:t> more </a:t>
            </a:r>
            <a:r>
              <a:rPr lang="pt-PT" i="1" dirty="0" err="1"/>
              <a:t>sensitive</a:t>
            </a:r>
            <a:r>
              <a:rPr lang="pt-PT" i="1" dirty="0"/>
              <a:t>”</a:t>
            </a:r>
            <a:endParaRPr lang="pt-PT" dirty="0"/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Four</a:t>
            </a:r>
            <a:r>
              <a:rPr lang="pt-PT" b="1" dirty="0"/>
              <a:t> </a:t>
            </a:r>
            <a:r>
              <a:rPr lang="pt-PT" b="1" dirty="0" err="1"/>
              <a:t>options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how</a:t>
            </a:r>
            <a:r>
              <a:rPr lang="pt-PT" b="1" dirty="0"/>
              <a:t> to </a:t>
            </a:r>
            <a:r>
              <a:rPr lang="pt-PT" b="1" dirty="0" err="1"/>
              <a:t>receive</a:t>
            </a:r>
            <a:r>
              <a:rPr lang="pt-PT" b="1" dirty="0"/>
              <a:t> a negative </a:t>
            </a:r>
            <a:r>
              <a:rPr lang="pt-PT" b="1" dirty="0" err="1"/>
              <a:t>message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72889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2 – </a:t>
            </a:r>
            <a:r>
              <a:rPr lang="pt-PT" u="sng" dirty="0" err="1"/>
              <a:t>Blame</a:t>
            </a:r>
            <a:r>
              <a:rPr lang="pt-PT" u="sng" dirty="0"/>
              <a:t> </a:t>
            </a:r>
            <a:r>
              <a:rPr lang="pt-PT" u="sng" dirty="0" err="1"/>
              <a:t>the</a:t>
            </a:r>
            <a:r>
              <a:rPr lang="pt-PT" u="sng" dirty="0"/>
              <a:t> speaker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choose</a:t>
            </a:r>
            <a:r>
              <a:rPr lang="pt-PT" dirty="0"/>
              <a:t> to </a:t>
            </a:r>
            <a:r>
              <a:rPr lang="pt-PT" dirty="0" err="1"/>
              <a:t>blame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speaker  (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angry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i="1" dirty="0"/>
              <a:t>“</a:t>
            </a:r>
            <a:r>
              <a:rPr lang="pt-PT" i="1" dirty="0" err="1"/>
              <a:t>You</a:t>
            </a:r>
            <a:r>
              <a:rPr lang="pt-PT" i="1" dirty="0"/>
              <a:t> </a:t>
            </a:r>
            <a:r>
              <a:rPr lang="pt-PT" i="1" dirty="0" err="1"/>
              <a:t>have</a:t>
            </a:r>
            <a:r>
              <a:rPr lang="pt-PT" i="1" dirty="0"/>
              <a:t> </a:t>
            </a:r>
            <a:r>
              <a:rPr lang="pt-PT" i="1" dirty="0" err="1"/>
              <a:t>not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right</a:t>
            </a:r>
            <a:r>
              <a:rPr lang="pt-PT" i="1" dirty="0"/>
              <a:t> to </a:t>
            </a:r>
            <a:r>
              <a:rPr lang="pt-PT" i="1" dirty="0" err="1"/>
              <a:t>say</a:t>
            </a:r>
            <a:r>
              <a:rPr lang="pt-PT" i="1" dirty="0"/>
              <a:t> </a:t>
            </a:r>
            <a:r>
              <a:rPr lang="pt-PT" i="1" dirty="0" err="1"/>
              <a:t>that</a:t>
            </a:r>
            <a:r>
              <a:rPr lang="pt-PT" i="1" dirty="0"/>
              <a:t>! I </a:t>
            </a:r>
            <a:r>
              <a:rPr lang="pt-PT" i="1" dirty="0" err="1"/>
              <a:t>am</a:t>
            </a:r>
            <a:r>
              <a:rPr lang="pt-PT" i="1" dirty="0"/>
              <a:t> </a:t>
            </a:r>
            <a:r>
              <a:rPr lang="pt-PT" i="1" dirty="0" err="1"/>
              <a:t>always</a:t>
            </a:r>
            <a:r>
              <a:rPr lang="pt-PT" i="1" dirty="0"/>
              <a:t> </a:t>
            </a:r>
            <a:r>
              <a:rPr lang="pt-PT" i="1" dirty="0" err="1"/>
              <a:t>considering</a:t>
            </a:r>
            <a:r>
              <a:rPr lang="pt-PT" i="1" dirty="0"/>
              <a:t> </a:t>
            </a:r>
            <a:r>
              <a:rPr lang="pt-PT" i="1" dirty="0" err="1"/>
              <a:t>your</a:t>
            </a:r>
            <a:r>
              <a:rPr lang="pt-PT" i="1" dirty="0"/>
              <a:t> </a:t>
            </a:r>
            <a:r>
              <a:rPr lang="pt-PT" i="1" dirty="0" err="1"/>
              <a:t>needs</a:t>
            </a:r>
            <a:r>
              <a:rPr lang="pt-PT" i="1" dirty="0"/>
              <a:t>, </a:t>
            </a:r>
            <a:r>
              <a:rPr lang="pt-PT" i="1" dirty="0" err="1"/>
              <a:t>you</a:t>
            </a:r>
            <a:r>
              <a:rPr lang="pt-PT" i="1" dirty="0"/>
              <a:t> are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one</a:t>
            </a:r>
            <a:r>
              <a:rPr lang="pt-PT" i="1" dirty="0"/>
              <a:t> </a:t>
            </a:r>
            <a:r>
              <a:rPr lang="pt-PT" i="1" dirty="0" err="1"/>
              <a:t>who</a:t>
            </a:r>
            <a:r>
              <a:rPr lang="pt-PT" i="1" dirty="0"/>
              <a:t> </a:t>
            </a:r>
            <a:r>
              <a:rPr lang="pt-PT" i="1" dirty="0" err="1"/>
              <a:t>is</a:t>
            </a:r>
            <a:r>
              <a:rPr lang="pt-PT" i="1" dirty="0"/>
              <a:t> </a:t>
            </a:r>
            <a:r>
              <a:rPr lang="pt-PT" i="1" dirty="0" err="1"/>
              <a:t>really</a:t>
            </a:r>
            <a:r>
              <a:rPr lang="pt-PT" i="1" dirty="0"/>
              <a:t> self-</a:t>
            </a:r>
            <a:r>
              <a:rPr lang="pt-PT" i="1" dirty="0" err="1"/>
              <a:t>centered</a:t>
            </a:r>
            <a:r>
              <a:rPr lang="pt-PT" i="1" dirty="0"/>
              <a:t>”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Four</a:t>
            </a:r>
            <a:r>
              <a:rPr lang="pt-PT" b="1" dirty="0"/>
              <a:t> </a:t>
            </a:r>
            <a:r>
              <a:rPr lang="pt-PT" b="1" dirty="0" err="1"/>
              <a:t>options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how</a:t>
            </a:r>
            <a:r>
              <a:rPr lang="pt-PT" b="1" dirty="0"/>
              <a:t> to </a:t>
            </a:r>
            <a:r>
              <a:rPr lang="pt-PT" b="1" dirty="0" err="1"/>
              <a:t>receive</a:t>
            </a:r>
            <a:r>
              <a:rPr lang="pt-PT" b="1" dirty="0"/>
              <a:t> a negative </a:t>
            </a:r>
            <a:r>
              <a:rPr lang="pt-PT" b="1" dirty="0" err="1"/>
              <a:t>message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2218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3 – </a:t>
            </a:r>
            <a:r>
              <a:rPr lang="pt-PT" u="sng" dirty="0" err="1"/>
              <a:t>Sense</a:t>
            </a:r>
            <a:r>
              <a:rPr lang="pt-PT" u="sng" dirty="0"/>
              <a:t> </a:t>
            </a:r>
            <a:r>
              <a:rPr lang="pt-PT" u="sng" dirty="0" err="1"/>
              <a:t>our</a:t>
            </a:r>
            <a:r>
              <a:rPr lang="pt-PT" u="sng" dirty="0"/>
              <a:t> </a:t>
            </a:r>
            <a:r>
              <a:rPr lang="pt-PT" u="sng" dirty="0" err="1"/>
              <a:t>own</a:t>
            </a:r>
            <a:r>
              <a:rPr lang="pt-PT" u="sng" dirty="0"/>
              <a:t> feelings </a:t>
            </a:r>
            <a:r>
              <a:rPr lang="pt-PT" u="sng" dirty="0" err="1"/>
              <a:t>and</a:t>
            </a:r>
            <a:r>
              <a:rPr lang="pt-PT" u="sng" dirty="0"/>
              <a:t> </a:t>
            </a:r>
            <a:r>
              <a:rPr lang="pt-PT" u="sng" dirty="0" err="1"/>
              <a:t>needs</a:t>
            </a:r>
            <a:endParaRPr lang="pt-PT" u="sng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Shine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light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conscienciousness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i="1" dirty="0" err="1"/>
              <a:t>When</a:t>
            </a:r>
            <a:r>
              <a:rPr lang="pt-PT" i="1" dirty="0"/>
              <a:t> I </a:t>
            </a:r>
            <a:r>
              <a:rPr lang="pt-PT" i="1" dirty="0" err="1"/>
              <a:t>hear</a:t>
            </a:r>
            <a:r>
              <a:rPr lang="pt-PT" i="1" dirty="0"/>
              <a:t> </a:t>
            </a:r>
            <a:r>
              <a:rPr lang="pt-PT" i="1" dirty="0" err="1"/>
              <a:t>you</a:t>
            </a:r>
            <a:r>
              <a:rPr lang="pt-PT" i="1" dirty="0"/>
              <a:t> </a:t>
            </a:r>
            <a:r>
              <a:rPr lang="pt-PT" i="1" dirty="0" err="1"/>
              <a:t>saying</a:t>
            </a:r>
            <a:r>
              <a:rPr lang="pt-PT" i="1" dirty="0"/>
              <a:t> </a:t>
            </a:r>
            <a:r>
              <a:rPr lang="pt-PT" i="1" dirty="0" err="1"/>
              <a:t>that</a:t>
            </a:r>
            <a:r>
              <a:rPr lang="pt-PT" i="1" dirty="0"/>
              <a:t> I </a:t>
            </a:r>
            <a:r>
              <a:rPr lang="pt-PT" i="1" dirty="0" err="1"/>
              <a:t>am</a:t>
            </a:r>
            <a:r>
              <a:rPr lang="pt-PT" i="1" dirty="0"/>
              <a:t>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most</a:t>
            </a:r>
            <a:r>
              <a:rPr lang="pt-PT" i="1" dirty="0"/>
              <a:t> self-</a:t>
            </a:r>
            <a:r>
              <a:rPr lang="pt-PT" i="1" dirty="0" err="1"/>
              <a:t>centered</a:t>
            </a:r>
            <a:r>
              <a:rPr lang="pt-PT" i="1" dirty="0"/>
              <a:t> </a:t>
            </a:r>
            <a:r>
              <a:rPr lang="pt-PT" i="1" dirty="0" err="1"/>
              <a:t>person</a:t>
            </a:r>
            <a:r>
              <a:rPr lang="pt-PT" i="1" dirty="0"/>
              <a:t> </a:t>
            </a:r>
            <a:r>
              <a:rPr lang="pt-PT" i="1" dirty="0" err="1"/>
              <a:t>you’ve</a:t>
            </a:r>
            <a:r>
              <a:rPr lang="pt-PT" i="1" dirty="0"/>
              <a:t> </a:t>
            </a:r>
            <a:r>
              <a:rPr lang="pt-PT" i="1" dirty="0" err="1"/>
              <a:t>met</a:t>
            </a:r>
            <a:r>
              <a:rPr lang="pt-PT" i="1" dirty="0"/>
              <a:t>, I </a:t>
            </a:r>
            <a:r>
              <a:rPr lang="pt-PT" i="1" dirty="0" err="1"/>
              <a:t>feel</a:t>
            </a:r>
            <a:r>
              <a:rPr lang="pt-PT" i="1" dirty="0"/>
              <a:t> </a:t>
            </a:r>
            <a:r>
              <a:rPr lang="pt-PT" i="1" dirty="0" err="1"/>
              <a:t>hurt</a:t>
            </a:r>
            <a:r>
              <a:rPr lang="pt-PT" i="1" dirty="0"/>
              <a:t>, </a:t>
            </a:r>
            <a:r>
              <a:rPr lang="pt-PT" i="1" dirty="0" err="1"/>
              <a:t>because</a:t>
            </a:r>
            <a:r>
              <a:rPr lang="pt-PT" i="1" dirty="0"/>
              <a:t> I </a:t>
            </a:r>
            <a:r>
              <a:rPr lang="pt-PT" i="1" dirty="0" err="1"/>
              <a:t>need</a:t>
            </a:r>
            <a:r>
              <a:rPr lang="pt-PT" i="1" dirty="0"/>
              <a:t> some </a:t>
            </a:r>
            <a:r>
              <a:rPr lang="pt-PT" i="1" dirty="0" err="1"/>
              <a:t>recognition</a:t>
            </a:r>
            <a:r>
              <a:rPr lang="pt-PT" i="1" dirty="0"/>
              <a:t> </a:t>
            </a:r>
            <a:r>
              <a:rPr lang="pt-PT" i="1" dirty="0" err="1"/>
              <a:t>on</a:t>
            </a:r>
            <a:r>
              <a:rPr lang="pt-PT" i="1" dirty="0"/>
              <a:t> </a:t>
            </a:r>
            <a:r>
              <a:rPr lang="pt-PT" i="1" dirty="0" err="1"/>
              <a:t>my</a:t>
            </a:r>
            <a:r>
              <a:rPr lang="pt-PT" i="1" dirty="0"/>
              <a:t> </a:t>
            </a:r>
            <a:r>
              <a:rPr lang="pt-PT" i="1" dirty="0" err="1"/>
              <a:t>efforts</a:t>
            </a:r>
            <a:r>
              <a:rPr lang="pt-PT" i="1" dirty="0"/>
              <a:t> to </a:t>
            </a:r>
            <a:r>
              <a:rPr lang="pt-PT" i="1" dirty="0" err="1"/>
              <a:t>be</a:t>
            </a:r>
            <a:r>
              <a:rPr lang="pt-PT" i="1" dirty="0"/>
              <a:t> </a:t>
            </a:r>
            <a:r>
              <a:rPr lang="pt-PT" i="1" dirty="0" err="1"/>
              <a:t>considerate</a:t>
            </a:r>
            <a:r>
              <a:rPr lang="pt-PT" i="1" dirty="0"/>
              <a:t> </a:t>
            </a:r>
            <a:r>
              <a:rPr lang="pt-PT" i="1" dirty="0" err="1"/>
              <a:t>of</a:t>
            </a:r>
            <a:r>
              <a:rPr lang="pt-PT" i="1" dirty="0"/>
              <a:t> </a:t>
            </a:r>
            <a:r>
              <a:rPr lang="pt-PT" i="1" dirty="0" err="1"/>
              <a:t>your</a:t>
            </a:r>
            <a:r>
              <a:rPr lang="pt-PT" i="1" dirty="0"/>
              <a:t> </a:t>
            </a:r>
            <a:r>
              <a:rPr lang="pt-PT" i="1" dirty="0" err="1"/>
              <a:t>preferences</a:t>
            </a:r>
            <a:r>
              <a:rPr lang="pt-PT" dirty="0"/>
              <a:t>”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Four</a:t>
            </a:r>
            <a:r>
              <a:rPr lang="pt-PT" b="1" dirty="0"/>
              <a:t> </a:t>
            </a:r>
            <a:r>
              <a:rPr lang="pt-PT" b="1" dirty="0" err="1"/>
              <a:t>options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how</a:t>
            </a:r>
            <a:r>
              <a:rPr lang="pt-PT" b="1" dirty="0"/>
              <a:t> to </a:t>
            </a:r>
            <a:r>
              <a:rPr lang="pt-PT" b="1" dirty="0" err="1"/>
              <a:t>receive</a:t>
            </a:r>
            <a:r>
              <a:rPr lang="pt-PT" b="1" dirty="0"/>
              <a:t> a negative </a:t>
            </a:r>
            <a:r>
              <a:rPr lang="pt-PT" b="1" dirty="0" err="1"/>
              <a:t>message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1617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4 – </a:t>
            </a:r>
            <a:r>
              <a:rPr lang="pt-PT" u="sng" dirty="0" err="1"/>
              <a:t>Sense</a:t>
            </a:r>
            <a:r>
              <a:rPr lang="pt-PT" u="sng" dirty="0"/>
              <a:t> </a:t>
            </a:r>
            <a:r>
              <a:rPr lang="pt-PT" u="sng" dirty="0" err="1"/>
              <a:t>other’s</a:t>
            </a:r>
            <a:r>
              <a:rPr lang="pt-PT" u="sng" dirty="0"/>
              <a:t> feelings </a:t>
            </a:r>
            <a:r>
              <a:rPr lang="pt-PT" u="sng" dirty="0" err="1"/>
              <a:t>and</a:t>
            </a:r>
            <a:r>
              <a:rPr lang="pt-PT" u="sng" dirty="0"/>
              <a:t> </a:t>
            </a:r>
            <a:r>
              <a:rPr lang="pt-PT" u="sng" dirty="0" err="1"/>
              <a:t>needs</a:t>
            </a:r>
            <a:endParaRPr lang="pt-PT" u="sng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err="1"/>
              <a:t>Shine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light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conscience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</a:t>
            </a:r>
            <a:r>
              <a:rPr lang="pt-PT" i="1" dirty="0"/>
              <a:t>Are </a:t>
            </a:r>
            <a:r>
              <a:rPr lang="pt-PT" i="1" dirty="0" err="1"/>
              <a:t>you</a:t>
            </a:r>
            <a:r>
              <a:rPr lang="pt-PT" i="1" dirty="0"/>
              <a:t> feeling </a:t>
            </a:r>
            <a:r>
              <a:rPr lang="pt-PT" i="1" dirty="0" err="1"/>
              <a:t>hurt</a:t>
            </a:r>
            <a:r>
              <a:rPr lang="pt-PT" i="1" dirty="0"/>
              <a:t> </a:t>
            </a:r>
            <a:r>
              <a:rPr lang="pt-PT" i="1" dirty="0" err="1"/>
              <a:t>because</a:t>
            </a:r>
            <a:r>
              <a:rPr lang="pt-PT" i="1" dirty="0"/>
              <a:t> </a:t>
            </a:r>
            <a:r>
              <a:rPr lang="pt-PT" i="1" dirty="0" err="1"/>
              <a:t>you</a:t>
            </a:r>
            <a:r>
              <a:rPr lang="pt-PT" i="1" dirty="0"/>
              <a:t> </a:t>
            </a:r>
            <a:r>
              <a:rPr lang="pt-PT" i="1" dirty="0" err="1"/>
              <a:t>need</a:t>
            </a:r>
            <a:r>
              <a:rPr lang="pt-PT" i="1" dirty="0"/>
              <a:t> more </a:t>
            </a:r>
            <a:r>
              <a:rPr lang="pt-PT" i="1" dirty="0" err="1"/>
              <a:t>consideration</a:t>
            </a:r>
            <a:r>
              <a:rPr lang="pt-PT" i="1" dirty="0"/>
              <a:t> for </a:t>
            </a:r>
            <a:r>
              <a:rPr lang="pt-PT" i="1" dirty="0" err="1"/>
              <a:t>your</a:t>
            </a:r>
            <a:r>
              <a:rPr lang="pt-PT" i="1" dirty="0"/>
              <a:t> </a:t>
            </a:r>
            <a:r>
              <a:rPr lang="pt-PT" i="1" dirty="0" err="1"/>
              <a:t>preferences</a:t>
            </a:r>
            <a:r>
              <a:rPr lang="pt-PT" i="1" dirty="0"/>
              <a:t>?”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Four</a:t>
            </a:r>
            <a:r>
              <a:rPr lang="pt-PT" b="1" dirty="0"/>
              <a:t> </a:t>
            </a:r>
            <a:r>
              <a:rPr lang="pt-PT" b="1" dirty="0" err="1"/>
              <a:t>options</a:t>
            </a:r>
            <a:r>
              <a:rPr lang="pt-PT" b="1" dirty="0"/>
              <a:t> </a:t>
            </a:r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how</a:t>
            </a:r>
            <a:r>
              <a:rPr lang="pt-PT" b="1" dirty="0"/>
              <a:t> to </a:t>
            </a:r>
            <a:r>
              <a:rPr lang="pt-PT" b="1" dirty="0" err="1"/>
              <a:t>receive</a:t>
            </a:r>
            <a:r>
              <a:rPr lang="pt-PT" b="1" dirty="0"/>
              <a:t> a negative </a:t>
            </a:r>
            <a:r>
              <a:rPr lang="pt-PT" b="1" dirty="0" err="1"/>
              <a:t>message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74768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 err="1"/>
              <a:t>The</a:t>
            </a:r>
            <a:r>
              <a:rPr lang="pt-PT" dirty="0"/>
              <a:t> basic </a:t>
            </a:r>
            <a:r>
              <a:rPr lang="pt-PT" dirty="0" err="1"/>
              <a:t>mechanism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motivating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guilt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i="1" dirty="0"/>
              <a:t>to atribute </a:t>
            </a:r>
            <a:r>
              <a:rPr lang="pt-PT" i="1" dirty="0" err="1"/>
              <a:t>the</a:t>
            </a:r>
            <a:r>
              <a:rPr lang="pt-PT" i="1" dirty="0"/>
              <a:t> </a:t>
            </a:r>
            <a:r>
              <a:rPr lang="pt-PT" i="1" dirty="0" err="1"/>
              <a:t>responsibility</a:t>
            </a:r>
            <a:r>
              <a:rPr lang="pt-PT" i="1" dirty="0"/>
              <a:t> for </a:t>
            </a:r>
            <a:r>
              <a:rPr lang="pt-PT" i="1" dirty="0" err="1"/>
              <a:t>one’s</a:t>
            </a:r>
            <a:r>
              <a:rPr lang="pt-PT" i="1" dirty="0"/>
              <a:t> </a:t>
            </a:r>
            <a:r>
              <a:rPr lang="pt-PT" i="1" dirty="0" err="1"/>
              <a:t>own</a:t>
            </a:r>
            <a:r>
              <a:rPr lang="pt-PT" i="1" dirty="0"/>
              <a:t> feelings to </a:t>
            </a:r>
            <a:r>
              <a:rPr lang="pt-PT" i="1" dirty="0" err="1"/>
              <a:t>others</a:t>
            </a:r>
            <a:r>
              <a:rPr lang="pt-PT" i="1" dirty="0"/>
              <a:t>”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i="1" dirty="0"/>
              <a:t>  “</a:t>
            </a:r>
            <a:r>
              <a:rPr lang="pt-PT" i="1" dirty="0" err="1"/>
              <a:t>It</a:t>
            </a:r>
            <a:r>
              <a:rPr lang="pt-PT" i="1" dirty="0"/>
              <a:t> </a:t>
            </a:r>
            <a:r>
              <a:rPr lang="pt-PT" i="1" dirty="0" err="1"/>
              <a:t>hurts</a:t>
            </a:r>
            <a:r>
              <a:rPr lang="pt-PT" i="1" dirty="0"/>
              <a:t> </a:t>
            </a:r>
            <a:r>
              <a:rPr lang="pt-PT" i="1" dirty="0" err="1"/>
              <a:t>Mommy</a:t>
            </a:r>
            <a:r>
              <a:rPr lang="pt-PT" i="1" dirty="0"/>
              <a:t> </a:t>
            </a:r>
            <a:r>
              <a:rPr lang="pt-PT" i="1" dirty="0" err="1"/>
              <a:t>and</a:t>
            </a:r>
            <a:r>
              <a:rPr lang="pt-PT" i="1" dirty="0"/>
              <a:t> </a:t>
            </a:r>
            <a:r>
              <a:rPr lang="pt-PT" i="1" dirty="0" err="1"/>
              <a:t>Daddy</a:t>
            </a:r>
            <a:r>
              <a:rPr lang="pt-PT" i="1" dirty="0"/>
              <a:t> </a:t>
            </a:r>
            <a:r>
              <a:rPr lang="pt-PT" i="1" dirty="0" err="1"/>
              <a:t>when</a:t>
            </a:r>
            <a:r>
              <a:rPr lang="pt-PT" i="1" dirty="0"/>
              <a:t> </a:t>
            </a:r>
            <a:r>
              <a:rPr lang="pt-PT" i="1" dirty="0" err="1"/>
              <a:t>you</a:t>
            </a:r>
            <a:r>
              <a:rPr lang="pt-PT" i="1" dirty="0"/>
              <a:t> </a:t>
            </a:r>
            <a:r>
              <a:rPr lang="pt-PT" i="1" dirty="0" err="1"/>
              <a:t>get</a:t>
            </a:r>
            <a:r>
              <a:rPr lang="pt-PT" i="1" dirty="0"/>
              <a:t> </a:t>
            </a:r>
            <a:r>
              <a:rPr lang="pt-PT" i="1" dirty="0" err="1"/>
              <a:t>poor</a:t>
            </a:r>
            <a:r>
              <a:rPr lang="pt-PT" i="1" dirty="0"/>
              <a:t> grades </a:t>
            </a:r>
            <a:r>
              <a:rPr lang="pt-PT" i="1" dirty="0" err="1"/>
              <a:t>at</a:t>
            </a:r>
            <a:r>
              <a:rPr lang="pt-PT" i="1" dirty="0"/>
              <a:t> </a:t>
            </a:r>
            <a:r>
              <a:rPr lang="pt-PT" i="1" dirty="0" err="1"/>
              <a:t>school</a:t>
            </a:r>
            <a:r>
              <a:rPr lang="pt-PT" i="1" dirty="0"/>
              <a:t>”</a:t>
            </a:r>
          </a:p>
          <a:p>
            <a:endParaRPr lang="pt-PT" dirty="0"/>
          </a:p>
          <a:p>
            <a:pPr marL="0" indent="0">
              <a:buNone/>
            </a:pP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implies</a:t>
            </a:r>
            <a:r>
              <a:rPr lang="pt-PT" dirty="0"/>
              <a:t>:  </a:t>
            </a:r>
          </a:p>
          <a:p>
            <a:pPr lvl="0"/>
            <a:r>
              <a:rPr lang="pt-PT" dirty="0" err="1"/>
              <a:t>Child’s</a:t>
            </a:r>
            <a:r>
              <a:rPr lang="pt-PT" dirty="0"/>
              <a:t> </a:t>
            </a:r>
            <a:r>
              <a:rPr lang="pt-PT" dirty="0" err="1"/>
              <a:t>actions</a:t>
            </a:r>
            <a:r>
              <a:rPr lang="pt-PT" dirty="0"/>
              <a:t> are </a:t>
            </a:r>
            <a:r>
              <a:rPr lang="pt-PT" dirty="0" err="1"/>
              <a:t>the</a:t>
            </a:r>
            <a:r>
              <a:rPr lang="pt-PT" dirty="0"/>
              <a:t> cause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parents</a:t>
            </a:r>
            <a:r>
              <a:rPr lang="pt-PT" dirty="0"/>
              <a:t>’ </a:t>
            </a:r>
            <a:r>
              <a:rPr lang="pt-PT" dirty="0" err="1"/>
              <a:t>happyness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unhappines</a:t>
            </a:r>
            <a:r>
              <a:rPr lang="pt-PT" dirty="0"/>
              <a:t>.</a:t>
            </a:r>
          </a:p>
          <a:p>
            <a:pPr lvl="0"/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responsible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feelings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mistaken</a:t>
            </a:r>
            <a:r>
              <a:rPr lang="pt-PT" dirty="0"/>
              <a:t> for positive </a:t>
            </a:r>
            <a:r>
              <a:rPr lang="pt-PT" dirty="0" err="1"/>
              <a:t>caring</a:t>
            </a:r>
            <a:endParaRPr lang="pt-PT" dirty="0"/>
          </a:p>
          <a:p>
            <a:pPr lvl="0"/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r>
              <a:rPr lang="pt-PT" dirty="0"/>
              <a:t> </a:t>
            </a:r>
            <a:r>
              <a:rPr lang="pt-PT" dirty="0" err="1"/>
              <a:t>changes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child’s</a:t>
            </a:r>
            <a:r>
              <a:rPr lang="pt-PT" dirty="0"/>
              <a:t> </a:t>
            </a:r>
            <a:r>
              <a:rPr lang="pt-PT" dirty="0" err="1"/>
              <a:t>behavior</a:t>
            </a:r>
            <a:r>
              <a:rPr lang="pt-PT" dirty="0"/>
              <a:t>  in </a:t>
            </a:r>
            <a:r>
              <a:rPr lang="pt-PT" dirty="0" err="1"/>
              <a:t>accordance</a:t>
            </a:r>
            <a:r>
              <a:rPr lang="pt-PT" dirty="0"/>
              <a:t> to parental </a:t>
            </a:r>
            <a:r>
              <a:rPr lang="pt-PT" dirty="0" err="1"/>
              <a:t>whishes</a:t>
            </a:r>
            <a:endParaRPr lang="pt-PT" dirty="0"/>
          </a:p>
          <a:p>
            <a:pPr lvl="0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child</a:t>
            </a:r>
            <a:r>
              <a:rPr lang="pt-PT" dirty="0"/>
              <a:t> does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act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heart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to </a:t>
            </a:r>
            <a:r>
              <a:rPr lang="pt-PT" dirty="0" err="1"/>
              <a:t>avoid</a:t>
            </a:r>
            <a:r>
              <a:rPr lang="pt-PT" dirty="0"/>
              <a:t> </a:t>
            </a:r>
            <a:r>
              <a:rPr lang="pt-PT" dirty="0" err="1"/>
              <a:t>guilt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Being</a:t>
            </a:r>
            <a:r>
              <a:rPr lang="pt-PT" b="1" dirty="0"/>
              <a:t> </a:t>
            </a:r>
            <a:r>
              <a:rPr lang="pt-PT" b="1" dirty="0" err="1"/>
              <a:t>motiveted</a:t>
            </a:r>
            <a:r>
              <a:rPr lang="pt-PT" b="1" dirty="0"/>
              <a:t> out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guilt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997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 </a:t>
            </a:r>
            <a:br>
              <a:rPr lang="pt-PT" dirty="0"/>
            </a:b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birth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 Non </a:t>
            </a:r>
            <a:r>
              <a:rPr lang="pt-PT" b="1" dirty="0" err="1"/>
              <a:t>Violent</a:t>
            </a:r>
            <a:r>
              <a:rPr lang="pt-PT" b="1" dirty="0"/>
              <a:t> </a:t>
            </a:r>
            <a:r>
              <a:rPr lang="pt-PT" b="1" dirty="0" err="1"/>
              <a:t>Communication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7776864" cy="4886003"/>
          </a:xfrm>
        </p:spPr>
        <p:txBody>
          <a:bodyPr>
            <a:normAutofit lnSpcReduction="10000"/>
          </a:bodyPr>
          <a:lstStyle/>
          <a:p>
            <a:endParaRPr lang="pt-PT" dirty="0"/>
          </a:p>
          <a:p>
            <a:pPr lvl="0"/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struck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crucial role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language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use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words</a:t>
            </a:r>
            <a:endParaRPr lang="pt-PT" dirty="0"/>
          </a:p>
          <a:p>
            <a:pPr lvl="0"/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identified</a:t>
            </a:r>
            <a:r>
              <a:rPr lang="pt-PT" dirty="0"/>
              <a:t> a </a:t>
            </a:r>
            <a:r>
              <a:rPr lang="pt-PT" dirty="0" err="1"/>
              <a:t>specific</a:t>
            </a:r>
            <a:r>
              <a:rPr lang="pt-PT" dirty="0"/>
              <a:t> </a:t>
            </a:r>
            <a:r>
              <a:rPr lang="pt-PT" dirty="0" err="1"/>
              <a:t>approach</a:t>
            </a:r>
            <a:r>
              <a:rPr lang="pt-PT" dirty="0"/>
              <a:t> to </a:t>
            </a:r>
            <a:r>
              <a:rPr lang="pt-PT" dirty="0" err="1"/>
              <a:t>communication</a:t>
            </a:r>
            <a:r>
              <a:rPr lang="pt-PT" dirty="0"/>
              <a:t> (</a:t>
            </a:r>
            <a:r>
              <a:rPr lang="pt-PT" dirty="0" err="1"/>
              <a:t>speaking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listening</a:t>
            </a:r>
            <a:r>
              <a:rPr lang="pt-PT" dirty="0"/>
              <a:t>),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gives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heart</a:t>
            </a:r>
            <a:r>
              <a:rPr lang="pt-PT" dirty="0"/>
              <a:t>, </a:t>
            </a:r>
            <a:r>
              <a:rPr lang="pt-PT" dirty="0" err="1"/>
              <a:t>connecting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in a </a:t>
            </a:r>
            <a:r>
              <a:rPr lang="pt-PT" dirty="0" err="1"/>
              <a:t>way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natural </a:t>
            </a:r>
            <a:r>
              <a:rPr lang="pt-PT" dirty="0" err="1"/>
              <a:t>compassion</a:t>
            </a:r>
            <a:r>
              <a:rPr lang="pt-PT" dirty="0"/>
              <a:t> can </a:t>
            </a:r>
            <a:r>
              <a:rPr lang="pt-PT" dirty="0" err="1"/>
              <a:t>flourish</a:t>
            </a:r>
            <a:endParaRPr lang="pt-PT" dirty="0"/>
          </a:p>
          <a:p>
            <a:pPr lvl="0"/>
            <a:r>
              <a:rPr lang="pt-PT" dirty="0" err="1"/>
              <a:t>He</a:t>
            </a:r>
            <a:r>
              <a:rPr lang="pt-PT" dirty="0"/>
              <a:t> </a:t>
            </a:r>
            <a:r>
              <a:rPr lang="pt-PT" dirty="0" err="1"/>
              <a:t>call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: Non </a:t>
            </a:r>
            <a:r>
              <a:rPr lang="pt-PT" dirty="0" err="1"/>
              <a:t>violent</a:t>
            </a:r>
            <a:r>
              <a:rPr lang="pt-PT" dirty="0"/>
              <a:t> </a:t>
            </a:r>
            <a:r>
              <a:rPr lang="pt-PT" dirty="0" err="1"/>
              <a:t>Communication</a:t>
            </a:r>
            <a:r>
              <a:rPr lang="pt-PT" dirty="0"/>
              <a:t> (NVC)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450416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sz="4400" b="1" dirty="0"/>
              <a:t>1 – </a:t>
            </a:r>
            <a:r>
              <a:rPr lang="pt-PT" sz="4400" dirty="0" err="1"/>
              <a:t>Denial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responsibility</a:t>
            </a:r>
            <a:r>
              <a:rPr lang="pt-PT" sz="4400" dirty="0"/>
              <a:t> </a:t>
            </a:r>
            <a:r>
              <a:rPr lang="pt-PT" sz="4400" dirty="0" err="1"/>
              <a:t>by</a:t>
            </a:r>
            <a:r>
              <a:rPr lang="pt-PT" sz="4400" dirty="0"/>
              <a:t> </a:t>
            </a:r>
            <a:r>
              <a:rPr lang="pt-PT" sz="4400" dirty="0" err="1"/>
              <a:t>using</a:t>
            </a:r>
            <a:r>
              <a:rPr lang="pt-PT" sz="4400" dirty="0"/>
              <a:t> </a:t>
            </a:r>
            <a:r>
              <a:rPr lang="pt-PT" sz="4400" dirty="0" err="1"/>
              <a:t>impersonal</a:t>
            </a:r>
            <a:r>
              <a:rPr lang="pt-PT" sz="4400" dirty="0"/>
              <a:t> </a:t>
            </a:r>
            <a:r>
              <a:rPr lang="pt-PT" sz="4400" dirty="0" err="1"/>
              <a:t>pronoums</a:t>
            </a:r>
            <a:r>
              <a:rPr lang="pt-PT" sz="4400" dirty="0"/>
              <a:t>, </a:t>
            </a:r>
            <a:r>
              <a:rPr lang="pt-PT" sz="4400" dirty="0" err="1"/>
              <a:t>like</a:t>
            </a:r>
            <a:r>
              <a:rPr lang="pt-PT" sz="4400" dirty="0"/>
              <a:t> </a:t>
            </a:r>
            <a:r>
              <a:rPr lang="pt-PT" sz="4400" i="1" dirty="0" err="1"/>
              <a:t>it</a:t>
            </a:r>
            <a:r>
              <a:rPr lang="pt-PT" sz="4400" i="1" dirty="0"/>
              <a:t> </a:t>
            </a:r>
            <a:r>
              <a:rPr lang="pt-PT" sz="4400" dirty="0"/>
              <a:t> </a:t>
            </a:r>
            <a:r>
              <a:rPr lang="pt-PT" sz="4400" dirty="0" err="1"/>
              <a:t>and</a:t>
            </a:r>
            <a:r>
              <a:rPr lang="pt-PT" sz="4400" dirty="0"/>
              <a:t> </a:t>
            </a:r>
            <a:r>
              <a:rPr lang="pt-PT" sz="4400" i="1" dirty="0" err="1"/>
              <a:t>that</a:t>
            </a:r>
            <a:endParaRPr lang="pt-PT" sz="4400" i="1" dirty="0"/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r>
              <a:rPr lang="pt-PT" sz="4400" dirty="0"/>
              <a:t> “ </a:t>
            </a:r>
            <a:r>
              <a:rPr lang="pt-PT" sz="4400" i="1" dirty="0" err="1"/>
              <a:t>It</a:t>
            </a:r>
            <a:r>
              <a:rPr lang="pt-PT" sz="4400" dirty="0"/>
              <a:t> </a:t>
            </a:r>
            <a:r>
              <a:rPr lang="pt-PT" sz="4400" dirty="0" err="1"/>
              <a:t>really</a:t>
            </a:r>
            <a:r>
              <a:rPr lang="pt-PT" sz="4400" dirty="0"/>
              <a:t> </a:t>
            </a:r>
            <a:r>
              <a:rPr lang="pt-PT" sz="4400" dirty="0" err="1"/>
              <a:t>injuriates</a:t>
            </a:r>
            <a:r>
              <a:rPr lang="pt-PT" sz="4400" dirty="0"/>
              <a:t> me </a:t>
            </a:r>
            <a:r>
              <a:rPr lang="pt-PT" sz="4400" dirty="0" err="1"/>
              <a:t>when</a:t>
            </a:r>
            <a:r>
              <a:rPr lang="pt-PT" sz="4400" dirty="0"/>
              <a:t> </a:t>
            </a:r>
            <a:r>
              <a:rPr lang="pt-PT" sz="4400" dirty="0" err="1"/>
              <a:t>spelling</a:t>
            </a:r>
            <a:r>
              <a:rPr lang="pt-PT" sz="4400" dirty="0"/>
              <a:t> </a:t>
            </a:r>
            <a:r>
              <a:rPr lang="pt-PT" sz="4400" dirty="0" err="1"/>
              <a:t>misakes</a:t>
            </a:r>
            <a:r>
              <a:rPr lang="pt-PT" sz="4400" dirty="0"/>
              <a:t> </a:t>
            </a:r>
            <a:r>
              <a:rPr lang="pt-PT" sz="4400" dirty="0" err="1"/>
              <a:t>appear</a:t>
            </a:r>
            <a:r>
              <a:rPr lang="pt-PT" sz="4400" dirty="0"/>
              <a:t> in </a:t>
            </a:r>
            <a:r>
              <a:rPr lang="pt-PT" sz="4400" dirty="0" err="1"/>
              <a:t>our</a:t>
            </a:r>
            <a:r>
              <a:rPr lang="pt-PT" sz="4400" dirty="0"/>
              <a:t> </a:t>
            </a:r>
            <a:r>
              <a:rPr lang="pt-PT" sz="4400" dirty="0" err="1"/>
              <a:t>articles</a:t>
            </a:r>
            <a:r>
              <a:rPr lang="pt-PT" sz="4400" dirty="0"/>
              <a:t>”</a:t>
            </a:r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r>
              <a:rPr lang="pt-PT" sz="4400" b="1" dirty="0"/>
              <a:t> </a:t>
            </a:r>
            <a:endParaRPr lang="pt-PT" sz="4400" dirty="0"/>
          </a:p>
          <a:p>
            <a:pPr marL="0" indent="0">
              <a:buNone/>
            </a:pPr>
            <a:r>
              <a:rPr lang="pt-PT" sz="4400" b="1" dirty="0"/>
              <a:t>2 – </a:t>
            </a:r>
            <a:r>
              <a:rPr lang="pt-PT" sz="4400" dirty="0" err="1"/>
              <a:t>Denial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responsibility</a:t>
            </a:r>
            <a:r>
              <a:rPr lang="pt-PT" sz="4400" dirty="0"/>
              <a:t> </a:t>
            </a:r>
            <a:r>
              <a:rPr lang="pt-PT" sz="4400" dirty="0" err="1"/>
              <a:t>by</a:t>
            </a:r>
            <a:r>
              <a:rPr lang="pt-PT" sz="4400" dirty="0"/>
              <a:t> </a:t>
            </a:r>
            <a:r>
              <a:rPr lang="pt-PT" sz="4400" dirty="0" err="1"/>
              <a:t>mention</a:t>
            </a:r>
            <a:r>
              <a:rPr lang="pt-PT" sz="4400" dirty="0"/>
              <a:t> </a:t>
            </a:r>
            <a:r>
              <a:rPr lang="pt-PT" sz="4400" dirty="0" err="1"/>
              <a:t>only</a:t>
            </a:r>
            <a:r>
              <a:rPr lang="pt-PT" sz="4400" dirty="0"/>
              <a:t> </a:t>
            </a:r>
            <a:r>
              <a:rPr lang="pt-PT" sz="4400" dirty="0" err="1"/>
              <a:t>the</a:t>
            </a:r>
            <a:r>
              <a:rPr lang="pt-PT" sz="4400" dirty="0"/>
              <a:t> </a:t>
            </a:r>
            <a:r>
              <a:rPr lang="pt-PT" sz="4400" dirty="0" err="1"/>
              <a:t>actions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others</a:t>
            </a:r>
            <a:endParaRPr lang="pt-PT" sz="4400" dirty="0"/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r>
              <a:rPr lang="pt-PT" sz="4400" dirty="0"/>
              <a:t>“</a:t>
            </a:r>
            <a:r>
              <a:rPr lang="pt-PT" sz="4400" dirty="0" err="1"/>
              <a:t>Mommy</a:t>
            </a:r>
            <a:r>
              <a:rPr lang="pt-PT" sz="4400" dirty="0"/>
              <a:t> </a:t>
            </a:r>
            <a:r>
              <a:rPr lang="pt-PT" sz="4400" i="1" dirty="0" err="1"/>
              <a:t>feels</a:t>
            </a:r>
            <a:r>
              <a:rPr lang="pt-PT" sz="4400" dirty="0"/>
              <a:t> </a:t>
            </a:r>
            <a:r>
              <a:rPr lang="pt-PT" sz="4400" dirty="0" err="1"/>
              <a:t>disappointed</a:t>
            </a:r>
            <a:r>
              <a:rPr lang="pt-PT" sz="4400" dirty="0"/>
              <a:t> </a:t>
            </a:r>
            <a:r>
              <a:rPr lang="pt-PT" sz="4400" dirty="0" err="1"/>
              <a:t>when</a:t>
            </a:r>
            <a:r>
              <a:rPr lang="pt-PT" sz="4400" dirty="0"/>
              <a:t> </a:t>
            </a:r>
            <a:r>
              <a:rPr lang="pt-PT" sz="4400" i="1" dirty="0" err="1"/>
              <a:t>you</a:t>
            </a:r>
            <a:r>
              <a:rPr lang="pt-PT" sz="4400" i="1" dirty="0"/>
              <a:t> </a:t>
            </a:r>
            <a:r>
              <a:rPr lang="pt-PT" sz="4400" i="1" dirty="0" err="1"/>
              <a:t>don’t</a:t>
            </a:r>
            <a:r>
              <a:rPr lang="pt-PT" sz="4400" i="1" dirty="0"/>
              <a:t> </a:t>
            </a:r>
            <a:r>
              <a:rPr lang="pt-PT" sz="4400" i="1" dirty="0" err="1"/>
              <a:t>finish</a:t>
            </a:r>
            <a:r>
              <a:rPr lang="pt-PT" sz="4400" i="1" dirty="0"/>
              <a:t> </a:t>
            </a:r>
            <a:r>
              <a:rPr lang="pt-PT" sz="4400" i="1" dirty="0" err="1"/>
              <a:t>your</a:t>
            </a:r>
            <a:r>
              <a:rPr lang="pt-PT" sz="4400" i="1" dirty="0"/>
              <a:t> </a:t>
            </a:r>
            <a:r>
              <a:rPr lang="pt-PT" sz="4400" i="1" dirty="0" err="1"/>
              <a:t>food</a:t>
            </a:r>
            <a:r>
              <a:rPr lang="pt-PT" sz="4400" i="1" dirty="0"/>
              <a:t>”</a:t>
            </a:r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r>
              <a:rPr lang="pt-PT" sz="4400" b="1" dirty="0"/>
              <a:t> </a:t>
            </a:r>
            <a:endParaRPr lang="pt-PT" sz="4400" dirty="0"/>
          </a:p>
          <a:p>
            <a:pPr marL="0" indent="0">
              <a:buNone/>
            </a:pPr>
            <a:r>
              <a:rPr lang="pt-PT" sz="4400" b="1" dirty="0"/>
              <a:t>3 – </a:t>
            </a:r>
            <a:r>
              <a:rPr lang="pt-PT" sz="4400" dirty="0" err="1"/>
              <a:t>Denial</a:t>
            </a:r>
            <a:r>
              <a:rPr lang="pt-PT" sz="4400" dirty="0"/>
              <a:t> </a:t>
            </a:r>
            <a:r>
              <a:rPr lang="pt-PT" sz="4400" dirty="0" err="1"/>
              <a:t>of</a:t>
            </a:r>
            <a:r>
              <a:rPr lang="pt-PT" sz="4400" dirty="0"/>
              <a:t> </a:t>
            </a:r>
            <a:r>
              <a:rPr lang="pt-PT" sz="4400" dirty="0" err="1"/>
              <a:t>responsibility</a:t>
            </a:r>
            <a:r>
              <a:rPr lang="pt-PT" sz="4400" dirty="0"/>
              <a:t> </a:t>
            </a:r>
            <a:r>
              <a:rPr lang="pt-PT" sz="4400" dirty="0" err="1"/>
              <a:t>by</a:t>
            </a:r>
            <a:r>
              <a:rPr lang="pt-PT" sz="4400" dirty="0"/>
              <a:t>  “ I </a:t>
            </a:r>
            <a:r>
              <a:rPr lang="pt-PT" sz="4400" dirty="0" err="1"/>
              <a:t>feel</a:t>
            </a:r>
            <a:r>
              <a:rPr lang="pt-PT" sz="4400" dirty="0"/>
              <a:t> …..</a:t>
            </a:r>
            <a:r>
              <a:rPr lang="pt-PT" sz="4400" dirty="0" err="1"/>
              <a:t>because</a:t>
            </a:r>
            <a:r>
              <a:rPr lang="pt-PT" sz="4400" dirty="0"/>
              <a:t> </a:t>
            </a:r>
            <a:r>
              <a:rPr lang="pt-PT" sz="4400" dirty="0" err="1"/>
              <a:t>you</a:t>
            </a:r>
            <a:r>
              <a:rPr lang="pt-PT" sz="4400" dirty="0"/>
              <a:t>”</a:t>
            </a:r>
          </a:p>
          <a:p>
            <a:pPr marL="0" indent="0">
              <a:buNone/>
            </a:pPr>
            <a:endParaRPr lang="pt-PT" sz="4400" dirty="0"/>
          </a:p>
          <a:p>
            <a:pPr marL="0" indent="0">
              <a:buNone/>
            </a:pPr>
            <a:r>
              <a:rPr lang="pt-PT" sz="4400" dirty="0"/>
              <a:t>“ I</a:t>
            </a:r>
            <a:r>
              <a:rPr lang="pt-PT" sz="4400" i="1" dirty="0"/>
              <a:t> </a:t>
            </a:r>
            <a:r>
              <a:rPr lang="pt-PT" sz="4400" i="1" dirty="0" err="1"/>
              <a:t>feel</a:t>
            </a:r>
            <a:r>
              <a:rPr lang="pt-PT" sz="4400" i="1" dirty="0"/>
              <a:t> </a:t>
            </a:r>
            <a:r>
              <a:rPr lang="pt-PT" sz="4400" dirty="0" err="1"/>
              <a:t>disappointed</a:t>
            </a:r>
            <a:r>
              <a:rPr lang="pt-PT" sz="4400" dirty="0"/>
              <a:t> </a:t>
            </a:r>
            <a:r>
              <a:rPr lang="pt-PT" sz="4400" i="1" dirty="0" err="1"/>
              <a:t>because</a:t>
            </a:r>
            <a:r>
              <a:rPr lang="pt-PT" sz="4400" i="1" dirty="0"/>
              <a:t> </a:t>
            </a:r>
            <a:r>
              <a:rPr lang="pt-PT" sz="4400" i="1" dirty="0" err="1"/>
              <a:t>you</a:t>
            </a:r>
            <a:r>
              <a:rPr lang="pt-PT" sz="4400" i="1" dirty="0"/>
              <a:t> </a:t>
            </a:r>
            <a:r>
              <a:rPr lang="pt-PT" sz="4400" i="1" dirty="0" err="1"/>
              <a:t>said</a:t>
            </a:r>
            <a:r>
              <a:rPr lang="pt-PT" sz="4400" i="1" dirty="0"/>
              <a:t> </a:t>
            </a:r>
            <a:r>
              <a:rPr lang="pt-PT" sz="4400" i="1" dirty="0" err="1"/>
              <a:t>you</a:t>
            </a:r>
            <a:r>
              <a:rPr lang="pt-PT" sz="4400" i="1" dirty="0"/>
              <a:t> </a:t>
            </a:r>
            <a:r>
              <a:rPr lang="pt-PT" sz="4400" i="1" dirty="0" err="1"/>
              <a:t>will</a:t>
            </a:r>
            <a:r>
              <a:rPr lang="pt-PT" sz="4400" i="1" dirty="0"/>
              <a:t> do </a:t>
            </a:r>
            <a:r>
              <a:rPr lang="pt-PT" sz="4400" i="1" dirty="0" err="1"/>
              <a:t>it</a:t>
            </a:r>
            <a:r>
              <a:rPr lang="pt-PT" sz="4400" i="1" dirty="0"/>
              <a:t> </a:t>
            </a:r>
            <a:r>
              <a:rPr lang="pt-PT" sz="4400" i="1" dirty="0" err="1"/>
              <a:t>and</a:t>
            </a:r>
            <a:r>
              <a:rPr lang="pt-PT" sz="4400" i="1" dirty="0"/>
              <a:t> </a:t>
            </a:r>
            <a:r>
              <a:rPr lang="pt-PT" sz="4400" i="1" dirty="0" err="1"/>
              <a:t>you</a:t>
            </a:r>
            <a:r>
              <a:rPr lang="pt-PT" sz="4400" i="1" dirty="0"/>
              <a:t> </a:t>
            </a:r>
            <a:r>
              <a:rPr lang="pt-PT" sz="4400" i="1" dirty="0" err="1"/>
              <a:t>didn’t</a:t>
            </a:r>
            <a:r>
              <a:rPr lang="pt-PT" sz="4400" dirty="0"/>
              <a:t>”</a:t>
            </a:r>
          </a:p>
          <a:p>
            <a:pPr marL="0" indent="0">
              <a:buNone/>
            </a:pPr>
            <a:endParaRPr lang="pt-PT" sz="44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794612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Ways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denial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responsibility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30180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 lvl="0"/>
            <a:r>
              <a:rPr lang="pt-PT" dirty="0" err="1"/>
              <a:t>Most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never</a:t>
            </a:r>
            <a:r>
              <a:rPr lang="pt-PT" dirty="0"/>
              <a:t> </a:t>
            </a:r>
            <a:r>
              <a:rPr lang="pt-PT" dirty="0" err="1"/>
              <a:t>been</a:t>
            </a:r>
            <a:r>
              <a:rPr lang="pt-PT" dirty="0"/>
              <a:t> </a:t>
            </a:r>
            <a:r>
              <a:rPr lang="pt-PT" dirty="0" err="1"/>
              <a:t>taugh</a:t>
            </a:r>
            <a:r>
              <a:rPr lang="pt-PT" dirty="0"/>
              <a:t> to </a:t>
            </a:r>
            <a:r>
              <a:rPr lang="pt-PT" dirty="0" err="1"/>
              <a:t>think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used</a:t>
            </a:r>
            <a:r>
              <a:rPr lang="pt-PT" dirty="0"/>
              <a:t> to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what’s</a:t>
            </a:r>
            <a:r>
              <a:rPr lang="pt-PT" dirty="0"/>
              <a:t> </a:t>
            </a:r>
            <a:r>
              <a:rPr lang="pt-PT" dirty="0" err="1"/>
              <a:t>wrong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are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met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Judgments</a:t>
            </a:r>
            <a:r>
              <a:rPr lang="pt-PT" dirty="0"/>
              <a:t>, </a:t>
            </a:r>
            <a:r>
              <a:rPr lang="pt-PT" dirty="0" err="1"/>
              <a:t>criticism</a:t>
            </a:r>
            <a:r>
              <a:rPr lang="pt-PT" dirty="0"/>
              <a:t>, diagnoses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interpretatioms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are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alienated</a:t>
            </a:r>
            <a:r>
              <a:rPr lang="pt-PT" dirty="0"/>
              <a:t> </a:t>
            </a:r>
            <a:r>
              <a:rPr lang="pt-PT" dirty="0" err="1"/>
              <a:t>expressions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vallues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794612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need</a:t>
            </a:r>
            <a:r>
              <a:rPr lang="pt-PT" b="1" dirty="0"/>
              <a:t> </a:t>
            </a:r>
            <a:r>
              <a:rPr lang="pt-PT" b="1" dirty="0" err="1"/>
              <a:t>at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root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our</a:t>
            </a:r>
            <a:r>
              <a:rPr lang="pt-PT" b="1" dirty="0"/>
              <a:t> feelings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21115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/>
              <a:t>We</a:t>
            </a:r>
            <a:r>
              <a:rPr lang="pt-PT" dirty="0"/>
              <a:t> can </a:t>
            </a:r>
            <a:r>
              <a:rPr lang="pt-PT" dirty="0" err="1"/>
              <a:t>deepen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awareness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“I </a:t>
            </a:r>
            <a:r>
              <a:rPr lang="pt-PT" dirty="0" err="1"/>
              <a:t>feel</a:t>
            </a:r>
            <a:r>
              <a:rPr lang="pt-PT" dirty="0"/>
              <a:t>……</a:t>
            </a:r>
            <a:r>
              <a:rPr lang="pt-PT" dirty="0" err="1"/>
              <a:t>because</a:t>
            </a:r>
            <a:r>
              <a:rPr lang="pt-PT" dirty="0"/>
              <a:t> I…..”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866620" cy="1143000"/>
          </a:xfrm>
        </p:spPr>
        <p:txBody>
          <a:bodyPr>
            <a:normAutofit fontScale="90000"/>
          </a:bodyPr>
          <a:lstStyle/>
          <a:p>
            <a:r>
              <a:rPr lang="pt-PT" b="1" dirty="0" err="1"/>
              <a:t>How</a:t>
            </a:r>
            <a:r>
              <a:rPr lang="pt-PT" b="1" dirty="0"/>
              <a:t> can </a:t>
            </a:r>
            <a:r>
              <a:rPr lang="pt-PT" b="1" dirty="0" err="1"/>
              <a:t>be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different</a:t>
            </a:r>
            <a:r>
              <a:rPr lang="pt-PT" b="1" dirty="0"/>
              <a:t> </a:t>
            </a:r>
            <a:r>
              <a:rPr lang="pt-PT" b="1" dirty="0" err="1"/>
              <a:t>approach</a:t>
            </a:r>
            <a:r>
              <a:rPr lang="pt-PT" b="1" dirty="0"/>
              <a:t> in NVC?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6270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 lvl="0"/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sink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dirty</a:t>
            </a:r>
            <a:r>
              <a:rPr lang="pt-PT" dirty="0"/>
              <a:t> </a:t>
            </a:r>
            <a:r>
              <a:rPr lang="pt-PT" dirty="0" err="1"/>
              <a:t>dishes</a:t>
            </a:r>
            <a:r>
              <a:rPr lang="pt-PT" dirty="0"/>
              <a:t> I </a:t>
            </a:r>
            <a:r>
              <a:rPr lang="pt-PT" dirty="0" err="1"/>
              <a:t>become</a:t>
            </a:r>
            <a:r>
              <a:rPr lang="pt-PT" dirty="0"/>
              <a:t> </a:t>
            </a:r>
            <a:r>
              <a:rPr lang="pt-PT" dirty="0" err="1"/>
              <a:t>annoyed</a:t>
            </a:r>
            <a:r>
              <a:rPr lang="pt-PT" dirty="0"/>
              <a:t>, </a:t>
            </a:r>
            <a:r>
              <a:rPr lang="pt-PT" dirty="0" err="1"/>
              <a:t>because</a:t>
            </a:r>
            <a:r>
              <a:rPr lang="pt-PT" dirty="0"/>
              <a:t> I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order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cleanliness</a:t>
            </a:r>
            <a:r>
              <a:rPr lang="pt-PT" dirty="0"/>
              <a:t> in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life</a:t>
            </a:r>
            <a:r>
              <a:rPr lang="pt-PT" dirty="0"/>
              <a:t>”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arrived</a:t>
            </a:r>
            <a:r>
              <a:rPr lang="pt-PT" dirty="0"/>
              <a:t> 30 min </a:t>
            </a:r>
            <a:r>
              <a:rPr lang="pt-PT" dirty="0" err="1"/>
              <a:t>after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appointed</a:t>
            </a:r>
            <a:r>
              <a:rPr lang="pt-PT" dirty="0"/>
              <a:t> time I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frustrated</a:t>
            </a:r>
            <a:r>
              <a:rPr lang="pt-PT" dirty="0"/>
              <a:t>, </a:t>
            </a:r>
            <a:r>
              <a:rPr lang="pt-PT" dirty="0" err="1"/>
              <a:t>because</a:t>
            </a:r>
            <a:r>
              <a:rPr lang="pt-PT" dirty="0"/>
              <a:t> I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follow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schedule</a:t>
            </a:r>
            <a:r>
              <a:rPr lang="pt-PT" dirty="0"/>
              <a:t> </a:t>
            </a:r>
            <a:r>
              <a:rPr lang="pt-PT" dirty="0" err="1"/>
              <a:t>planned</a:t>
            </a:r>
            <a:r>
              <a:rPr lang="pt-PT" dirty="0"/>
              <a:t> in </a:t>
            </a:r>
            <a:r>
              <a:rPr lang="pt-PT" dirty="0" err="1"/>
              <a:t>order</a:t>
            </a:r>
            <a:r>
              <a:rPr lang="pt-PT" dirty="0"/>
              <a:t> to </a:t>
            </a:r>
            <a:r>
              <a:rPr lang="pt-PT" dirty="0" err="1"/>
              <a:t>have</a:t>
            </a:r>
            <a:r>
              <a:rPr lang="pt-PT" dirty="0"/>
              <a:t> a </a:t>
            </a:r>
            <a:r>
              <a:rPr lang="pt-PT" dirty="0" err="1"/>
              <a:t>sense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accomplishment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day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938628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Examples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clearly</a:t>
            </a:r>
            <a:r>
              <a:rPr lang="pt-PT" b="1" dirty="0"/>
              <a:t> </a:t>
            </a:r>
            <a:r>
              <a:rPr lang="pt-PT" b="1" dirty="0" err="1"/>
              <a:t>connecting</a:t>
            </a:r>
            <a:r>
              <a:rPr lang="pt-PT" b="1" dirty="0"/>
              <a:t> a feeling </a:t>
            </a:r>
            <a:r>
              <a:rPr lang="pt-PT" b="1" dirty="0" err="1"/>
              <a:t>with</a:t>
            </a:r>
            <a:r>
              <a:rPr lang="pt-PT" b="1" dirty="0"/>
              <a:t> a </a:t>
            </a:r>
            <a:r>
              <a:rPr lang="pt-PT" b="1" dirty="0" err="1"/>
              <a:t>need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9041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 lvl="0"/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enjoyed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story</a:t>
            </a:r>
            <a:r>
              <a:rPr lang="pt-PT" dirty="0"/>
              <a:t> I </a:t>
            </a:r>
            <a:r>
              <a:rPr lang="pt-PT" dirty="0" err="1"/>
              <a:t>wrote</a:t>
            </a:r>
            <a:r>
              <a:rPr lang="pt-PT" dirty="0"/>
              <a:t> I </a:t>
            </a:r>
            <a:r>
              <a:rPr lang="pt-PT" dirty="0" err="1"/>
              <a:t>felt</a:t>
            </a:r>
            <a:r>
              <a:rPr lang="pt-PT" dirty="0"/>
              <a:t> </a:t>
            </a:r>
            <a:r>
              <a:rPr lang="pt-PT" dirty="0" err="1"/>
              <a:t>elated</a:t>
            </a:r>
            <a:r>
              <a:rPr lang="pt-PT" dirty="0"/>
              <a:t>, </a:t>
            </a:r>
            <a:r>
              <a:rPr lang="pt-PT" dirty="0" err="1"/>
              <a:t>because</a:t>
            </a:r>
            <a:r>
              <a:rPr lang="pt-PT" dirty="0"/>
              <a:t> I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confident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skills</a:t>
            </a:r>
            <a:r>
              <a:rPr lang="pt-PT" dirty="0"/>
              <a:t> as a </a:t>
            </a:r>
            <a:r>
              <a:rPr lang="pt-PT" dirty="0" err="1"/>
              <a:t>writer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children</a:t>
            </a:r>
            <a:r>
              <a:rPr lang="pt-PT" dirty="0"/>
              <a:t> </a:t>
            </a:r>
            <a:r>
              <a:rPr lang="pt-PT" dirty="0" err="1"/>
              <a:t>fight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playground</a:t>
            </a:r>
            <a:r>
              <a:rPr lang="pt-PT" dirty="0"/>
              <a:t> I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frightned</a:t>
            </a:r>
            <a:r>
              <a:rPr lang="pt-PT" dirty="0"/>
              <a:t>, </a:t>
            </a:r>
            <a:r>
              <a:rPr lang="pt-PT" dirty="0" err="1"/>
              <a:t>because</a:t>
            </a:r>
            <a:r>
              <a:rPr lang="pt-PT" dirty="0"/>
              <a:t> I </a:t>
            </a:r>
            <a:r>
              <a:rPr lang="pt-PT" dirty="0" err="1"/>
              <a:t>need</a:t>
            </a:r>
            <a:r>
              <a:rPr lang="pt-PT" dirty="0"/>
              <a:t> a </a:t>
            </a:r>
            <a:r>
              <a:rPr lang="pt-PT" dirty="0" err="1"/>
              <a:t>sense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safety</a:t>
            </a:r>
            <a:r>
              <a:rPr lang="pt-PT" dirty="0"/>
              <a:t> for </a:t>
            </a:r>
            <a:r>
              <a:rPr lang="pt-PT" dirty="0" err="1"/>
              <a:t>myself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”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373224"/>
            <a:ext cx="7938628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Examples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err="1"/>
              <a:t>clearly</a:t>
            </a:r>
            <a:r>
              <a:rPr lang="pt-PT" b="1" dirty="0"/>
              <a:t> </a:t>
            </a:r>
            <a:r>
              <a:rPr lang="pt-PT" b="1" dirty="0" err="1"/>
              <a:t>connecting</a:t>
            </a:r>
            <a:r>
              <a:rPr lang="pt-PT" b="1" dirty="0"/>
              <a:t> a feeling </a:t>
            </a:r>
            <a:r>
              <a:rPr lang="pt-PT" b="1" dirty="0" err="1"/>
              <a:t>with</a:t>
            </a:r>
            <a:r>
              <a:rPr lang="pt-PT" b="1" dirty="0"/>
              <a:t> a </a:t>
            </a:r>
            <a:r>
              <a:rPr lang="pt-PT" b="1" dirty="0" err="1"/>
              <a:t>need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8345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endParaRPr lang="pt-PT" u="sng" dirty="0"/>
          </a:p>
          <a:p>
            <a:r>
              <a:rPr lang="pt-PT" b="1" u="sng" dirty="0" err="1"/>
              <a:t>Selfish</a:t>
            </a:r>
            <a:r>
              <a:rPr lang="pt-PT" u="sng" dirty="0"/>
              <a:t>: </a:t>
            </a:r>
            <a:r>
              <a:rPr lang="pt-PT" dirty="0"/>
              <a:t>I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endParaRPr lang="pt-PT" dirty="0"/>
          </a:p>
          <a:p>
            <a:r>
              <a:rPr lang="pt-PT" b="1" u="sng" dirty="0" err="1"/>
              <a:t>Selfless</a:t>
            </a:r>
            <a:r>
              <a:rPr lang="pt-PT" u="sng" dirty="0"/>
              <a:t>:</a:t>
            </a:r>
            <a:r>
              <a:rPr lang="pt-PT" dirty="0"/>
              <a:t> I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other’s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endParaRPr lang="pt-PT" dirty="0"/>
          </a:p>
          <a:p>
            <a:r>
              <a:rPr lang="pt-PT" b="1" u="sng" dirty="0"/>
              <a:t>Self-</a:t>
            </a:r>
            <a:r>
              <a:rPr lang="pt-PT" b="1" u="sng" dirty="0" err="1"/>
              <a:t>full</a:t>
            </a:r>
            <a:r>
              <a:rPr lang="pt-PT" u="sng" dirty="0"/>
              <a:t>: </a:t>
            </a:r>
            <a:r>
              <a:rPr lang="pt-PT" dirty="0"/>
              <a:t>I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u="sng" dirty="0"/>
              <a:t> </a:t>
            </a:r>
            <a:r>
              <a:rPr lang="pt-PT" u="sng" dirty="0" err="1"/>
              <a:t>and</a:t>
            </a:r>
            <a:r>
              <a:rPr lang="pt-PT" u="sng" dirty="0"/>
              <a:t> </a:t>
            </a:r>
            <a:r>
              <a:rPr lang="pt-PT" u="sng" dirty="0" err="1"/>
              <a:t>other’s</a:t>
            </a:r>
            <a:r>
              <a:rPr lang="pt-PT" u="sng" dirty="0"/>
              <a:t> </a:t>
            </a:r>
            <a:r>
              <a:rPr lang="pt-PT" u="sng" dirty="0" err="1"/>
              <a:t>needs</a:t>
            </a:r>
            <a:r>
              <a:rPr lang="pt-PT" u="sng" dirty="0"/>
              <a:t> </a:t>
            </a:r>
            <a:r>
              <a:rPr lang="pt-PT" u="sng" dirty="0" err="1"/>
              <a:t>equally</a:t>
            </a: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Selfish</a:t>
            </a:r>
            <a:r>
              <a:rPr lang="pt-PT" b="1" dirty="0"/>
              <a:t> </a:t>
            </a:r>
            <a:r>
              <a:rPr lang="pt-PT" b="1" dirty="0" err="1"/>
              <a:t>vs</a:t>
            </a:r>
            <a:r>
              <a:rPr lang="pt-PT" b="1" dirty="0"/>
              <a:t> </a:t>
            </a:r>
            <a:r>
              <a:rPr lang="pt-PT" b="1" dirty="0" err="1"/>
              <a:t>Selfless</a:t>
            </a:r>
            <a:r>
              <a:rPr lang="pt-PT" b="1" dirty="0"/>
              <a:t> </a:t>
            </a:r>
            <a:r>
              <a:rPr lang="pt-PT" b="1" dirty="0" err="1"/>
              <a:t>vs</a:t>
            </a:r>
            <a:r>
              <a:rPr lang="pt-PT" b="1" dirty="0"/>
              <a:t> Self-</a:t>
            </a:r>
            <a:r>
              <a:rPr lang="pt-PT" b="1" dirty="0" err="1"/>
              <a:t>full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82874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2230" y="1772816"/>
            <a:ext cx="8640960" cy="4886003"/>
          </a:xfrm>
        </p:spPr>
        <p:txBody>
          <a:bodyPr>
            <a:normAutofit fontScale="85000" lnSpcReduction="10000"/>
          </a:bodyPr>
          <a:lstStyle/>
          <a:p>
            <a:r>
              <a:rPr lang="pt-PT" b="1" u="sng" dirty="0" err="1"/>
              <a:t>Stage</a:t>
            </a:r>
            <a:r>
              <a:rPr lang="pt-PT" b="1" u="sng" dirty="0"/>
              <a:t> 1, </a:t>
            </a:r>
            <a:r>
              <a:rPr lang="pt-PT" b="1" u="sng" dirty="0" err="1"/>
              <a:t>Emotional</a:t>
            </a:r>
            <a:r>
              <a:rPr lang="pt-PT" b="1" u="sng" dirty="0"/>
              <a:t> </a:t>
            </a:r>
            <a:r>
              <a:rPr lang="pt-PT" b="1" u="sng" dirty="0" err="1"/>
              <a:t>Slavery</a:t>
            </a:r>
            <a:r>
              <a:rPr lang="pt-PT" u="sng" dirty="0"/>
              <a:t>: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believe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responsible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feelings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endParaRPr lang="pt-PT" dirty="0"/>
          </a:p>
          <a:p>
            <a:endParaRPr lang="pt-PT" dirty="0"/>
          </a:p>
          <a:p>
            <a:r>
              <a:rPr lang="pt-PT" b="1" u="sng" dirty="0" err="1"/>
              <a:t>Stage</a:t>
            </a:r>
            <a:r>
              <a:rPr lang="pt-PT" b="1" u="sng" dirty="0"/>
              <a:t> 2, </a:t>
            </a:r>
            <a:r>
              <a:rPr lang="pt-PT" b="1" u="sng" dirty="0" err="1"/>
              <a:t>Obnoxious</a:t>
            </a:r>
            <a:r>
              <a:rPr lang="pt-PT" b="1" u="sng" dirty="0"/>
              <a:t> </a:t>
            </a:r>
            <a:r>
              <a:rPr lang="pt-PT" b="1" u="sng" dirty="0" err="1"/>
              <a:t>stage</a:t>
            </a:r>
            <a:r>
              <a:rPr lang="pt-PT" u="sng" dirty="0"/>
              <a:t>: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no </a:t>
            </a:r>
            <a:r>
              <a:rPr lang="pt-PT" dirty="0" err="1"/>
              <a:t>longer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responsible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feelings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….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often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anger</a:t>
            </a:r>
            <a:endParaRPr lang="pt-PT" dirty="0"/>
          </a:p>
          <a:p>
            <a:endParaRPr lang="pt-PT" dirty="0"/>
          </a:p>
          <a:p>
            <a:r>
              <a:rPr lang="pt-PT" b="1" u="sng" dirty="0" err="1"/>
              <a:t>Stage</a:t>
            </a:r>
            <a:r>
              <a:rPr lang="pt-PT" b="1" u="sng" dirty="0"/>
              <a:t> 3, </a:t>
            </a:r>
            <a:r>
              <a:rPr lang="pt-PT" b="1" u="sng" dirty="0" err="1"/>
              <a:t>Emotional</a:t>
            </a:r>
            <a:r>
              <a:rPr lang="pt-PT" b="1" u="sng" dirty="0"/>
              <a:t> </a:t>
            </a:r>
            <a:r>
              <a:rPr lang="pt-PT" b="1" u="sng" dirty="0" err="1"/>
              <a:t>liberation</a:t>
            </a:r>
            <a:r>
              <a:rPr lang="pt-PT" u="sng" dirty="0"/>
              <a:t>: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accept</a:t>
            </a:r>
            <a:r>
              <a:rPr lang="pt-PT" dirty="0"/>
              <a:t> </a:t>
            </a:r>
            <a:r>
              <a:rPr lang="pt-PT" dirty="0" err="1"/>
              <a:t>responsibility</a:t>
            </a:r>
            <a:r>
              <a:rPr lang="pt-PT" dirty="0"/>
              <a:t> for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 </a:t>
            </a:r>
            <a:r>
              <a:rPr lang="pt-PT" dirty="0" err="1"/>
              <a:t>intentions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actions</a:t>
            </a:r>
            <a:r>
              <a:rPr lang="pt-PT" dirty="0"/>
              <a:t>,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feeling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. 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respond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out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compassion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a </a:t>
            </a:r>
            <a:r>
              <a:rPr lang="pt-PT" dirty="0" err="1"/>
              <a:t>desire</a:t>
            </a:r>
            <a:r>
              <a:rPr lang="pt-PT" dirty="0"/>
              <a:t> to </a:t>
            </a:r>
            <a:r>
              <a:rPr lang="pt-PT" dirty="0" err="1"/>
              <a:t>contribute</a:t>
            </a:r>
            <a:r>
              <a:rPr lang="pt-PT" dirty="0"/>
              <a:t>, </a:t>
            </a:r>
            <a:r>
              <a:rPr lang="pt-PT" dirty="0" err="1"/>
              <a:t>never</a:t>
            </a:r>
            <a:r>
              <a:rPr lang="pt-PT" dirty="0"/>
              <a:t> out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guilt</a:t>
            </a:r>
            <a:r>
              <a:rPr lang="pt-PT" dirty="0"/>
              <a:t>, </a:t>
            </a:r>
            <a:r>
              <a:rPr lang="pt-PT" dirty="0" err="1"/>
              <a:t>fear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shame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path</a:t>
            </a:r>
            <a:r>
              <a:rPr lang="pt-PT" b="1" dirty="0"/>
              <a:t> to </a:t>
            </a:r>
            <a:r>
              <a:rPr lang="pt-PT" b="1" dirty="0" err="1"/>
              <a:t>emotional</a:t>
            </a:r>
            <a:r>
              <a:rPr lang="pt-PT" b="1" dirty="0"/>
              <a:t> </a:t>
            </a:r>
            <a:r>
              <a:rPr lang="pt-PT" b="1" dirty="0" err="1"/>
              <a:t>liberation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63157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Our</a:t>
            </a:r>
            <a:r>
              <a:rPr lang="pt-PT" b="1" dirty="0"/>
              <a:t> </a:t>
            </a:r>
            <a:r>
              <a:rPr lang="pt-PT" b="1" dirty="0" err="1"/>
              <a:t>gratest</a:t>
            </a:r>
            <a:r>
              <a:rPr lang="pt-PT" b="1" dirty="0"/>
              <a:t> </a:t>
            </a:r>
            <a:r>
              <a:rPr lang="pt-PT" b="1" dirty="0" err="1"/>
              <a:t>need</a:t>
            </a:r>
            <a:br>
              <a:rPr lang="pt-PT" dirty="0"/>
            </a:br>
            <a:endParaRPr lang="pt-PT" dirty="0"/>
          </a:p>
        </p:txBody>
      </p:sp>
      <p:pic>
        <p:nvPicPr>
          <p:cNvPr id="4" name="Marcador de Posição de Conteúdo 3" descr="C:\Users\Isabel Lacerda\AppData\Local\Microsoft\Windows\INetCache\Content.MSO\B143B43E.tmp">
            <a:extLst>
              <a:ext uri="{FF2B5EF4-FFF2-40B4-BE49-F238E27FC236}">
                <a16:creationId xmlns:a16="http://schemas.microsoft.com/office/drawing/2014/main" id="{41777AEE-52D3-42A7-9BCE-78AD0B287B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060848"/>
            <a:ext cx="4536504" cy="32403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F4E5A79-6576-4A65-85A1-9ABEB5E2436D}"/>
              </a:ext>
            </a:extLst>
          </p:cNvPr>
          <p:cNvSpPr/>
          <p:nvPr/>
        </p:nvSpPr>
        <p:spPr>
          <a:xfrm>
            <a:off x="2205868" y="5720502"/>
            <a:ext cx="416633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Pray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ceasing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II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45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non violent communication">
            <a:extLst>
              <a:ext uri="{FF2B5EF4-FFF2-40B4-BE49-F238E27FC236}">
                <a16:creationId xmlns:a16="http://schemas.microsoft.com/office/drawing/2014/main" id="{083F0E0F-EBD9-429C-8A4E-8327A6420E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626924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980729"/>
            <a:ext cx="8424936" cy="4320479"/>
          </a:xfrm>
        </p:spPr>
        <p:txBody>
          <a:bodyPr>
            <a:noAutofit/>
          </a:bodyPr>
          <a:lstStyle/>
          <a:p>
            <a:endParaRPr lang="pt-PT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 descr="Imagem relacionada">
            <a:extLst>
              <a:ext uri="{FF2B5EF4-FFF2-40B4-BE49-F238E27FC236}">
                <a16:creationId xmlns:a16="http://schemas.microsoft.com/office/drawing/2014/main" id="{B88C0AE7-AD93-4645-825B-20B172013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0" y="0"/>
            <a:ext cx="9212959" cy="698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2272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b="1" dirty="0" err="1"/>
              <a:t>Purpose</a:t>
            </a:r>
            <a:r>
              <a:rPr lang="pt-PT" b="1" dirty="0"/>
              <a:t>  </a:t>
            </a:r>
            <a:r>
              <a:rPr lang="pt-PT" b="1" dirty="0" err="1"/>
              <a:t>of</a:t>
            </a:r>
            <a:r>
              <a:rPr lang="pt-PT" b="1" dirty="0"/>
              <a:t> NVC</a:t>
            </a: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/>
          </a:bodyPr>
          <a:lstStyle/>
          <a:p>
            <a:pPr lvl="0"/>
            <a:r>
              <a:rPr lang="pt-PT" dirty="0"/>
              <a:t>To inspire </a:t>
            </a:r>
            <a:r>
              <a:rPr lang="pt-PT" dirty="0" err="1"/>
              <a:t>compassionate</a:t>
            </a:r>
            <a:r>
              <a:rPr lang="pt-PT" dirty="0"/>
              <a:t>, </a:t>
            </a:r>
            <a:r>
              <a:rPr lang="pt-PT" dirty="0" err="1"/>
              <a:t>heartfelt</a:t>
            </a:r>
            <a:r>
              <a:rPr lang="pt-PT" dirty="0"/>
              <a:t> 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valued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/>
              <a:t>To </a:t>
            </a:r>
            <a:r>
              <a:rPr lang="pt-PT" dirty="0" err="1"/>
              <a:t>connect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others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/>
              <a:t>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inspired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to inspire </a:t>
            </a:r>
            <a:r>
              <a:rPr lang="pt-PT" dirty="0" err="1"/>
              <a:t>others</a:t>
            </a:r>
            <a:r>
              <a:rPr lang="pt-PT" dirty="0"/>
              <a:t> to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heart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2946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document</a:t>
            </a: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dirty="0"/>
          </a:p>
          <a:p>
            <a:r>
              <a:rPr lang="pt-PT" b="1" dirty="0" err="1"/>
              <a:t>Exercise</a:t>
            </a:r>
            <a:r>
              <a:rPr lang="pt-PT" b="1" dirty="0"/>
              <a:t> 1 : </a:t>
            </a:r>
            <a:r>
              <a:rPr lang="pt-PT" dirty="0" err="1"/>
              <a:t>Acknowledging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endParaRPr lang="pt-PT" dirty="0"/>
          </a:p>
          <a:p>
            <a:r>
              <a:rPr lang="pt-PT" b="1" dirty="0" err="1"/>
              <a:t>Exercise</a:t>
            </a:r>
            <a:r>
              <a:rPr lang="pt-PT" b="1" dirty="0"/>
              <a:t> 2: 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7632848" cy="1143000"/>
          </a:xfrm>
        </p:spPr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Some Basic </a:t>
            </a:r>
            <a:r>
              <a:rPr lang="pt-PT" b="1" dirty="0" err="1"/>
              <a:t>needs</a:t>
            </a:r>
            <a:r>
              <a:rPr lang="pt-PT" b="1" dirty="0"/>
              <a:t> </a:t>
            </a:r>
            <a:r>
              <a:rPr lang="pt-PT" b="1" dirty="0" err="1"/>
              <a:t>we</a:t>
            </a:r>
            <a:r>
              <a:rPr lang="pt-PT" b="1" dirty="0"/>
              <a:t> </a:t>
            </a:r>
            <a:r>
              <a:rPr lang="pt-PT" b="1" dirty="0" err="1"/>
              <a:t>all</a:t>
            </a:r>
            <a:r>
              <a:rPr lang="pt-PT" b="1" dirty="0"/>
              <a:t> </a:t>
            </a:r>
            <a:r>
              <a:rPr lang="pt-PT" b="1" dirty="0" err="1"/>
              <a:t>have</a:t>
            </a:r>
            <a:r>
              <a:rPr lang="pt-PT" b="1" dirty="0"/>
              <a:t> 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53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322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after</a:t>
            </a:r>
            <a:r>
              <a:rPr lang="pt-PT" dirty="0"/>
              <a:t> a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happened</a:t>
            </a:r>
            <a:r>
              <a:rPr lang="pt-PT" dirty="0"/>
              <a:t> </a:t>
            </a:r>
            <a:r>
              <a:rPr lang="pt-PT" dirty="0" err="1"/>
              <a:t>between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(i.e. mutual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each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feelings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) do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seek</a:t>
            </a:r>
            <a:r>
              <a:rPr lang="pt-PT" dirty="0"/>
              <a:t> to </a:t>
            </a:r>
            <a:r>
              <a:rPr lang="pt-PT" dirty="0" err="1"/>
              <a:t>find</a:t>
            </a:r>
            <a:r>
              <a:rPr lang="pt-PT" dirty="0"/>
              <a:t> </a:t>
            </a:r>
            <a:r>
              <a:rPr lang="pt-PT" dirty="0" err="1"/>
              <a:t>solutions</a:t>
            </a:r>
            <a:r>
              <a:rPr lang="pt-PT" dirty="0"/>
              <a:t> ( “</a:t>
            </a:r>
            <a:r>
              <a:rPr lang="pt-PT" dirty="0" err="1"/>
              <a:t>Connections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, </a:t>
            </a:r>
            <a:r>
              <a:rPr lang="pt-PT" dirty="0" err="1"/>
              <a:t>then</a:t>
            </a:r>
            <a:r>
              <a:rPr lang="pt-PT" dirty="0"/>
              <a:t> </a:t>
            </a:r>
            <a:r>
              <a:rPr lang="pt-PT" dirty="0" err="1"/>
              <a:t>solutions</a:t>
            </a:r>
            <a:r>
              <a:rPr lang="pt-PT" dirty="0"/>
              <a:t>”)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We</a:t>
            </a:r>
            <a:r>
              <a:rPr lang="pt-PT" dirty="0"/>
              <a:t> are more </a:t>
            </a:r>
            <a:r>
              <a:rPr lang="pt-PT" dirty="0" err="1"/>
              <a:t>likely</a:t>
            </a:r>
            <a:r>
              <a:rPr lang="pt-PT" dirty="0"/>
              <a:t> to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</a:t>
            </a:r>
            <a:r>
              <a:rPr lang="pt-PT" dirty="0" err="1"/>
              <a:t>met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:</a:t>
            </a:r>
          </a:p>
          <a:p>
            <a:pPr marL="0" indent="0">
              <a:buNone/>
            </a:pPr>
            <a:r>
              <a:rPr lang="pt-PT" dirty="0"/>
              <a:t>1 –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conscious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2 –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explicity</a:t>
            </a:r>
            <a:r>
              <a:rPr lang="pt-PT" dirty="0"/>
              <a:t> </a:t>
            </a:r>
            <a:r>
              <a:rPr lang="pt-PT" dirty="0" err="1"/>
              <a:t>make</a:t>
            </a:r>
            <a:r>
              <a:rPr lang="pt-PT" dirty="0"/>
              <a:t> a </a:t>
            </a:r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fulfil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(“</a:t>
            </a:r>
            <a:r>
              <a:rPr lang="pt-PT" dirty="0" err="1"/>
              <a:t>ask</a:t>
            </a:r>
            <a:r>
              <a:rPr lang="pt-PT" dirty="0"/>
              <a:t> for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”)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Request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40703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/>
              <a:t>In </a:t>
            </a:r>
            <a:r>
              <a:rPr lang="pt-PT" dirty="0" err="1"/>
              <a:t>making</a:t>
            </a:r>
            <a:r>
              <a:rPr lang="pt-PT" dirty="0"/>
              <a:t> a </a:t>
            </a:r>
            <a:r>
              <a:rPr lang="pt-PT" dirty="0" err="1"/>
              <a:t>request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honor a “NO” as </a:t>
            </a:r>
            <a:r>
              <a:rPr lang="pt-PT" dirty="0" err="1"/>
              <a:t>much</a:t>
            </a:r>
            <a:r>
              <a:rPr lang="pt-PT" dirty="0"/>
              <a:t> as a “YES”</a:t>
            </a:r>
          </a:p>
          <a:p>
            <a:endParaRPr lang="pt-PT" dirty="0"/>
          </a:p>
          <a:p>
            <a:r>
              <a:rPr lang="pt-PT" dirty="0"/>
              <a:t>Are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willing</a:t>
            </a:r>
            <a:r>
              <a:rPr lang="pt-PT" dirty="0"/>
              <a:t> to </a:t>
            </a:r>
            <a:r>
              <a:rPr lang="pt-PT" dirty="0" err="1"/>
              <a:t>try</a:t>
            </a:r>
            <a:r>
              <a:rPr lang="pt-PT" dirty="0"/>
              <a:t> to </a:t>
            </a:r>
            <a:r>
              <a:rPr lang="pt-PT" dirty="0" err="1"/>
              <a:t>understand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a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saying</a:t>
            </a:r>
            <a:r>
              <a:rPr lang="pt-PT" dirty="0"/>
              <a:t> “YES” to, </a:t>
            </a:r>
            <a:r>
              <a:rPr lang="pt-PT" dirty="0" err="1"/>
              <a:t>while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saying</a:t>
            </a:r>
            <a:r>
              <a:rPr lang="pt-PT" dirty="0"/>
              <a:t> “NO” to </a:t>
            </a:r>
            <a:r>
              <a:rPr lang="pt-PT" dirty="0" err="1"/>
              <a:t>us</a:t>
            </a:r>
            <a:r>
              <a:rPr lang="pt-PT" dirty="0"/>
              <a:t>?</a:t>
            </a:r>
          </a:p>
          <a:p>
            <a:endParaRPr lang="pt-PT" dirty="0"/>
          </a:p>
          <a:p>
            <a:r>
              <a:rPr lang="pt-PT" dirty="0"/>
              <a:t>Do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value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other’s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 in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moment</a:t>
            </a:r>
            <a:r>
              <a:rPr lang="pt-PT" dirty="0"/>
              <a:t> as </a:t>
            </a:r>
            <a:r>
              <a:rPr lang="pt-PT" dirty="0" err="1"/>
              <a:t>much</a:t>
            </a:r>
            <a:r>
              <a:rPr lang="pt-PT" dirty="0"/>
              <a:t> as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own</a:t>
            </a:r>
            <a:r>
              <a:rPr lang="pt-PT" dirty="0"/>
              <a:t>?</a:t>
            </a:r>
          </a:p>
          <a:p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Request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71998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Request</a:t>
            </a: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5A7FA3A-F857-4D01-9BE8-E81DCC8B2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924982"/>
            <a:ext cx="8658386" cy="4600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Peter: “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problema.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willing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5 mim?”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Mary: “ I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don’t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Peter: “Are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exhausted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some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Mary: “No, I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alone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Peter: “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youeself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Mary: “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do”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Peter: “ I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trust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we’ll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soon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willing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afternoon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Mary: “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Yes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Peter. “OK,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r>
              <a:rPr lang="pt-PT" sz="18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pt-P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168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 err="1"/>
              <a:t>Request</a:t>
            </a:r>
            <a:r>
              <a:rPr lang="pt-PT" b="1" dirty="0"/>
              <a:t> </a:t>
            </a:r>
            <a:r>
              <a:rPr lang="pt-PT" b="1" dirty="0" err="1"/>
              <a:t>Cues</a:t>
            </a:r>
            <a:endParaRPr lang="pt-PT" b="1" dirty="0"/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  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willing</a:t>
            </a:r>
            <a:r>
              <a:rPr lang="pt-PT" dirty="0"/>
              <a:t> to……?”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Request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54333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1">
            <a:extLst>
              <a:ext uri="{FF2B5EF4-FFF2-40B4-BE49-F238E27FC236}">
                <a16:creationId xmlns:a16="http://schemas.microsoft.com/office/drawing/2014/main" id="{776D66DB-C685-4A83-8E81-9344B349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24" y="836713"/>
            <a:ext cx="46286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3615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uncertain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message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received</a:t>
            </a:r>
            <a:r>
              <a:rPr lang="pt-PT" dirty="0"/>
              <a:t> as </a:t>
            </a:r>
            <a:r>
              <a:rPr lang="pt-PT" dirty="0" err="1"/>
              <a:t>intended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clearly</a:t>
            </a:r>
            <a:r>
              <a:rPr lang="pt-PT" dirty="0"/>
              <a:t> </a:t>
            </a:r>
            <a:r>
              <a:rPr lang="pt-PT" dirty="0" err="1"/>
              <a:t>request</a:t>
            </a:r>
            <a:r>
              <a:rPr lang="pt-PT" dirty="0"/>
              <a:t> a response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tells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message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heard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 Is </a:t>
            </a:r>
            <a:r>
              <a:rPr lang="pt-PT" dirty="0" err="1"/>
              <a:t>that</a:t>
            </a:r>
            <a:r>
              <a:rPr lang="pt-PT" dirty="0"/>
              <a:t> clear?”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Could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tell</a:t>
            </a:r>
            <a:r>
              <a:rPr lang="pt-PT" dirty="0"/>
              <a:t> me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heard</a:t>
            </a:r>
            <a:r>
              <a:rPr lang="pt-PT" dirty="0"/>
              <a:t> me </a:t>
            </a:r>
            <a:r>
              <a:rPr lang="pt-PT" dirty="0" err="1"/>
              <a:t>say</a:t>
            </a:r>
            <a:r>
              <a:rPr lang="pt-PT" dirty="0"/>
              <a:t>?”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Ask</a:t>
            </a:r>
            <a:r>
              <a:rPr lang="pt-PT" dirty="0"/>
              <a:t> for a </a:t>
            </a:r>
            <a:r>
              <a:rPr lang="pt-PT" dirty="0" err="1"/>
              <a:t>reflection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08931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message</a:t>
            </a:r>
            <a:r>
              <a:rPr lang="pt-PT" dirty="0"/>
              <a:t>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received</a:t>
            </a:r>
            <a:r>
              <a:rPr lang="pt-PT" dirty="0"/>
              <a:t>, </a:t>
            </a:r>
            <a:r>
              <a:rPr lang="pt-PT" dirty="0" err="1"/>
              <a:t>instead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telling</a:t>
            </a:r>
            <a:r>
              <a:rPr lang="pt-PT" dirty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didn’t</a:t>
            </a:r>
            <a:r>
              <a:rPr lang="pt-PT" dirty="0"/>
              <a:t> </a:t>
            </a:r>
            <a:r>
              <a:rPr lang="pt-PT" dirty="0" err="1"/>
              <a:t>hear</a:t>
            </a:r>
            <a:r>
              <a:rPr lang="pt-PT" dirty="0"/>
              <a:t> me” </a:t>
            </a:r>
            <a:r>
              <a:rPr lang="pt-PT" dirty="0" err="1"/>
              <a:t>or</a:t>
            </a:r>
            <a:r>
              <a:rPr lang="pt-PT" dirty="0"/>
              <a:t> “</a:t>
            </a:r>
            <a:r>
              <a:rPr lang="pt-PT" dirty="0" err="1"/>
              <a:t>That’s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said</a:t>
            </a:r>
            <a:r>
              <a:rPr lang="pt-PT" dirty="0"/>
              <a:t>” in NVC </a:t>
            </a:r>
            <a:r>
              <a:rPr lang="pt-PT" dirty="0" err="1"/>
              <a:t>is</a:t>
            </a:r>
            <a:r>
              <a:rPr lang="pt-PT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grateful</a:t>
            </a:r>
            <a:r>
              <a:rPr lang="pt-PT" dirty="0"/>
              <a:t> to </a:t>
            </a:r>
            <a:r>
              <a:rPr lang="pt-PT" dirty="0" err="1"/>
              <a:t>you</a:t>
            </a:r>
            <a:r>
              <a:rPr lang="pt-PT" dirty="0"/>
              <a:t> for </a:t>
            </a:r>
            <a:r>
              <a:rPr lang="pt-PT" dirty="0" err="1"/>
              <a:t>telling</a:t>
            </a:r>
            <a:r>
              <a:rPr lang="pt-PT" dirty="0"/>
              <a:t> me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heard</a:t>
            </a:r>
            <a:r>
              <a:rPr lang="pt-PT" dirty="0"/>
              <a:t>. I can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I </a:t>
            </a:r>
            <a:r>
              <a:rPr lang="pt-PT" dirty="0" err="1"/>
              <a:t>didn’t</a:t>
            </a:r>
            <a:r>
              <a:rPr lang="pt-PT" dirty="0"/>
              <a:t>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myself</a:t>
            </a:r>
            <a:r>
              <a:rPr lang="pt-PT" dirty="0"/>
              <a:t> as clear as </a:t>
            </a:r>
            <a:r>
              <a:rPr lang="pt-PT" dirty="0" err="1"/>
              <a:t>I’d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liked</a:t>
            </a:r>
            <a:r>
              <a:rPr lang="pt-PT" dirty="0"/>
              <a:t>,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let</a:t>
            </a:r>
            <a:r>
              <a:rPr lang="pt-PT" dirty="0"/>
              <a:t> me </a:t>
            </a:r>
            <a:r>
              <a:rPr lang="pt-PT" dirty="0" err="1"/>
              <a:t>try</a:t>
            </a:r>
            <a:r>
              <a:rPr lang="pt-PT" dirty="0"/>
              <a:t> </a:t>
            </a:r>
            <a:r>
              <a:rPr lang="pt-PT" dirty="0" err="1"/>
              <a:t>again</a:t>
            </a:r>
            <a:r>
              <a:rPr lang="pt-PT" dirty="0"/>
              <a:t>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Ask</a:t>
            </a:r>
            <a:r>
              <a:rPr lang="pt-PT" dirty="0"/>
              <a:t> for a </a:t>
            </a:r>
            <a:r>
              <a:rPr lang="pt-PT" dirty="0" err="1"/>
              <a:t>reflection</a:t>
            </a:r>
            <a:r>
              <a:rPr lang="pt-PT" dirty="0"/>
              <a:t> (</a:t>
            </a:r>
            <a:r>
              <a:rPr lang="pt-PT" dirty="0" err="1"/>
              <a:t>Cont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7715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When</a:t>
            </a:r>
            <a:r>
              <a:rPr lang="pt-PT" dirty="0"/>
              <a:t> 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listener</a:t>
            </a:r>
            <a:r>
              <a:rPr lang="pt-PT" dirty="0"/>
              <a:t>  </a:t>
            </a:r>
            <a:r>
              <a:rPr lang="pt-PT" dirty="0" err="1"/>
              <a:t>doesn’t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reflect</a:t>
            </a:r>
            <a:r>
              <a:rPr lang="pt-PT" dirty="0"/>
              <a:t> </a:t>
            </a:r>
            <a:r>
              <a:rPr lang="pt-PT" dirty="0" err="1"/>
              <a:t>back</a:t>
            </a: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“ I </a:t>
            </a:r>
            <a:r>
              <a:rPr lang="pt-PT" dirty="0" err="1"/>
              <a:t>heard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; I </a:t>
            </a:r>
            <a:r>
              <a:rPr lang="pt-PT" dirty="0" err="1"/>
              <a:t>am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stupid</a:t>
            </a:r>
            <a:r>
              <a:rPr lang="pt-PT" dirty="0"/>
              <a:t>!” </a:t>
            </a:r>
            <a:r>
              <a:rPr lang="pt-PT" dirty="0" err="1"/>
              <a:t>or</a:t>
            </a:r>
            <a:r>
              <a:rPr lang="pt-PT" dirty="0"/>
              <a:t> “</a:t>
            </a:r>
            <a:r>
              <a:rPr lang="pt-PT" dirty="0" err="1"/>
              <a:t>What</a:t>
            </a:r>
            <a:r>
              <a:rPr lang="pt-PT" dirty="0"/>
              <a:t> do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think</a:t>
            </a:r>
            <a:r>
              <a:rPr lang="pt-PT" dirty="0"/>
              <a:t> I </a:t>
            </a:r>
            <a:r>
              <a:rPr lang="pt-PT" dirty="0" err="1"/>
              <a:t>am</a:t>
            </a:r>
            <a:r>
              <a:rPr lang="pt-PT" dirty="0"/>
              <a:t> – </a:t>
            </a:r>
            <a:r>
              <a:rPr lang="pt-PT" dirty="0" err="1"/>
              <a:t>deaf</a:t>
            </a:r>
            <a:r>
              <a:rPr lang="pt-PT" dirty="0"/>
              <a:t>?”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 In NVC, 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empathize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listener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 “Are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saying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feeling </a:t>
            </a:r>
            <a:r>
              <a:rPr lang="pt-PT" dirty="0" err="1"/>
              <a:t>annoyed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</a:t>
            </a:r>
            <a:r>
              <a:rPr lang="pt-PT" dirty="0" err="1"/>
              <a:t>respect</a:t>
            </a:r>
            <a:r>
              <a:rPr lang="pt-PT" dirty="0"/>
              <a:t> for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ability</a:t>
            </a:r>
            <a:r>
              <a:rPr lang="pt-PT" dirty="0"/>
              <a:t> to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things</a:t>
            </a:r>
            <a:r>
              <a:rPr lang="pt-PT" dirty="0"/>
              <a:t>?”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Ask</a:t>
            </a:r>
            <a:r>
              <a:rPr lang="pt-PT" dirty="0"/>
              <a:t> for a </a:t>
            </a:r>
            <a:r>
              <a:rPr lang="pt-PT" dirty="0" err="1"/>
              <a:t>reflection</a:t>
            </a:r>
            <a:r>
              <a:rPr lang="pt-PT" dirty="0"/>
              <a:t> (</a:t>
            </a:r>
            <a:r>
              <a:rPr lang="pt-PT" dirty="0" err="1"/>
              <a:t>Cont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04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What</a:t>
            </a:r>
            <a:r>
              <a:rPr lang="pt-PT" b="1" dirty="0"/>
              <a:t> NVC </a:t>
            </a:r>
            <a:r>
              <a:rPr lang="pt-PT" b="1" dirty="0" err="1"/>
              <a:t>is</a:t>
            </a:r>
            <a:r>
              <a:rPr lang="pt-PT" b="1" dirty="0"/>
              <a:t> </a:t>
            </a:r>
            <a:r>
              <a:rPr lang="pt-PT" b="1" dirty="0" err="1"/>
              <a:t>not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7776864" cy="48860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nice</a:t>
            </a:r>
            <a:r>
              <a:rPr lang="pt-PT" dirty="0"/>
              <a:t>,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REAL;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stifling</a:t>
            </a:r>
            <a:r>
              <a:rPr lang="pt-PT" dirty="0"/>
              <a:t> </a:t>
            </a:r>
            <a:r>
              <a:rPr lang="pt-PT" dirty="0" err="1"/>
              <a:t>intensity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transforming</a:t>
            </a:r>
            <a:r>
              <a:rPr lang="pt-PT" dirty="0"/>
              <a:t> </a:t>
            </a:r>
            <a:r>
              <a:rPr lang="pt-PT" dirty="0" err="1"/>
              <a:t>it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/>
              <a:t>Is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changing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getting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to do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creating</a:t>
            </a:r>
            <a:r>
              <a:rPr lang="pt-PT" dirty="0"/>
              <a:t>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/>
              <a:t>Is </a:t>
            </a:r>
            <a:r>
              <a:rPr lang="pt-PT" dirty="0" err="1"/>
              <a:t>not</a:t>
            </a:r>
            <a:r>
              <a:rPr lang="pt-PT" dirty="0"/>
              <a:t> a </a:t>
            </a:r>
            <a:r>
              <a:rPr lang="pt-PT" dirty="0" err="1"/>
              <a:t>technique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a formula –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process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helps</a:t>
            </a:r>
            <a:r>
              <a:rPr lang="pt-PT" dirty="0"/>
              <a:t> to </a:t>
            </a:r>
            <a:r>
              <a:rPr lang="pt-PT" dirty="0" err="1"/>
              <a:t>guide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consciousness</a:t>
            </a:r>
            <a:r>
              <a:rPr lang="pt-PT" dirty="0"/>
              <a:t> to 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awareness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0F0E67-816E-48A4-94C9-4F58C8221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60" y="3861048"/>
            <a:ext cx="1718012" cy="17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97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 err="1"/>
              <a:t>After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</a:t>
            </a:r>
            <a:r>
              <a:rPr lang="pt-PT" dirty="0" err="1"/>
              <a:t>vulnerably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often</a:t>
            </a:r>
            <a:r>
              <a:rPr lang="pt-PT" dirty="0"/>
              <a:t>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know</a:t>
            </a:r>
            <a:r>
              <a:rPr lang="pt-PT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i="1" u="sng" dirty="0" err="1"/>
              <a:t>What</a:t>
            </a:r>
            <a:r>
              <a:rPr lang="pt-PT" i="1" u="sng" dirty="0"/>
              <a:t>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listener</a:t>
            </a:r>
            <a:r>
              <a:rPr lang="pt-PT" i="1" u="sng" dirty="0"/>
              <a:t> </a:t>
            </a:r>
            <a:r>
              <a:rPr lang="pt-PT" i="1" u="sng" dirty="0" err="1"/>
              <a:t>is</a:t>
            </a:r>
            <a:r>
              <a:rPr lang="pt-PT" i="1" u="sng" dirty="0"/>
              <a:t> feeling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 “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to </a:t>
            </a:r>
            <a:r>
              <a:rPr lang="pt-PT" dirty="0" err="1"/>
              <a:t>tell</a:t>
            </a:r>
            <a:r>
              <a:rPr lang="pt-PT" dirty="0"/>
              <a:t> me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just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reasons</a:t>
            </a:r>
            <a:r>
              <a:rPr lang="pt-PT" dirty="0"/>
              <a:t>  for feeling as </a:t>
            </a:r>
            <a:r>
              <a:rPr lang="pt-PT" dirty="0" err="1"/>
              <a:t>you</a:t>
            </a:r>
            <a:r>
              <a:rPr lang="pt-PT" dirty="0"/>
              <a:t> do”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Requesting</a:t>
            </a:r>
            <a:r>
              <a:rPr lang="pt-PT" dirty="0"/>
              <a:t> </a:t>
            </a:r>
            <a:r>
              <a:rPr lang="pt-PT" dirty="0" err="1"/>
              <a:t>Honesty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999682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i="1" u="sng" dirty="0" err="1"/>
              <a:t>What</a:t>
            </a:r>
            <a:r>
              <a:rPr lang="pt-PT" i="1" u="sng" dirty="0"/>
              <a:t>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listener</a:t>
            </a:r>
            <a:r>
              <a:rPr lang="pt-PT" i="1" u="sng" dirty="0"/>
              <a:t> </a:t>
            </a:r>
            <a:r>
              <a:rPr lang="pt-PT" i="1" u="sng" dirty="0" err="1"/>
              <a:t>is</a:t>
            </a:r>
            <a:r>
              <a:rPr lang="pt-PT" i="1" u="sng" dirty="0"/>
              <a:t> </a:t>
            </a:r>
            <a:r>
              <a:rPr lang="pt-PT" i="1" u="sng" dirty="0" err="1"/>
              <a:t>thinking</a:t>
            </a:r>
            <a:endParaRPr lang="pt-PT" i="1" u="sng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“ </a:t>
            </a:r>
            <a:r>
              <a:rPr lang="pt-PT" dirty="0" err="1"/>
              <a:t>I’d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to </a:t>
            </a:r>
            <a:r>
              <a:rPr lang="pt-PT" dirty="0" err="1"/>
              <a:t>tell</a:t>
            </a:r>
            <a:r>
              <a:rPr lang="pt-PT" dirty="0"/>
              <a:t> me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predict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successful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,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believe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prevent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dirty="0" err="1"/>
              <a:t>success</a:t>
            </a:r>
            <a:r>
              <a:rPr lang="pt-PT" dirty="0"/>
              <a:t>”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t-PT" dirty="0"/>
              <a:t> “I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to </a:t>
            </a:r>
            <a:r>
              <a:rPr lang="pt-PT" dirty="0" err="1"/>
              <a:t>tell</a:t>
            </a:r>
            <a:r>
              <a:rPr lang="pt-PT" dirty="0"/>
              <a:t> me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Requesting</a:t>
            </a:r>
            <a:r>
              <a:rPr lang="pt-PT" dirty="0"/>
              <a:t> </a:t>
            </a:r>
            <a:r>
              <a:rPr lang="pt-PT" dirty="0" err="1"/>
              <a:t>Honesty</a:t>
            </a:r>
            <a:r>
              <a:rPr lang="pt-PT" dirty="0"/>
              <a:t>  (</a:t>
            </a:r>
            <a:r>
              <a:rPr lang="pt-PT" dirty="0" err="1"/>
              <a:t>Cont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8687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Whether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listener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willing</a:t>
            </a:r>
            <a:r>
              <a:rPr lang="pt-PT" dirty="0"/>
              <a:t> to take a particular </a:t>
            </a:r>
            <a:r>
              <a:rPr lang="pt-PT" dirty="0" err="1"/>
              <a:t>action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 </a:t>
            </a:r>
            <a:r>
              <a:rPr lang="pt-PT" dirty="0" err="1"/>
              <a:t>I’d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to </a:t>
            </a:r>
            <a:r>
              <a:rPr lang="pt-PT" dirty="0" err="1"/>
              <a:t>tell</a:t>
            </a:r>
            <a:r>
              <a:rPr lang="pt-PT" dirty="0"/>
              <a:t> me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willing</a:t>
            </a:r>
            <a:r>
              <a:rPr lang="pt-PT" dirty="0"/>
              <a:t> to </a:t>
            </a:r>
            <a:r>
              <a:rPr lang="pt-PT" dirty="0" err="1"/>
              <a:t>postpone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meeting for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week</a:t>
            </a:r>
            <a:r>
              <a:rPr lang="pt-PT" dirty="0"/>
              <a:t>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Requesting</a:t>
            </a:r>
            <a:r>
              <a:rPr lang="pt-PT" dirty="0"/>
              <a:t> </a:t>
            </a:r>
            <a:r>
              <a:rPr lang="pt-PT" dirty="0" err="1"/>
              <a:t>Honesty</a:t>
            </a:r>
            <a:r>
              <a:rPr lang="pt-PT" dirty="0"/>
              <a:t>  (</a:t>
            </a:r>
            <a:r>
              <a:rPr lang="pt-PT" dirty="0" err="1"/>
              <a:t>Cont</a:t>
            </a:r>
            <a:r>
              <a:rPr lang="pt-P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5844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received</a:t>
            </a:r>
            <a:r>
              <a:rPr lang="pt-PT" dirty="0"/>
              <a:t> as a </a:t>
            </a:r>
            <a:r>
              <a:rPr lang="pt-PT" i="1" u="sng" dirty="0" err="1"/>
              <a:t>demand</a:t>
            </a:r>
            <a:r>
              <a:rPr lang="pt-PT" dirty="0"/>
              <a:t>,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believe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blamed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punished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comply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i="1" u="sng" dirty="0" err="1"/>
              <a:t>demand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speaker </a:t>
            </a:r>
            <a:r>
              <a:rPr lang="pt-PT" dirty="0" err="1"/>
              <a:t>criticizes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judges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When</a:t>
            </a:r>
            <a:r>
              <a:rPr lang="pt-PT" dirty="0"/>
              <a:t> a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hear</a:t>
            </a:r>
            <a:r>
              <a:rPr lang="pt-PT" dirty="0"/>
              <a:t> a </a:t>
            </a:r>
            <a:r>
              <a:rPr lang="pt-PT" i="1" u="sng" dirty="0" err="1"/>
              <a:t>demand</a:t>
            </a:r>
            <a:r>
              <a:rPr lang="pt-PT" dirty="0"/>
              <a:t>,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sees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options</a:t>
            </a:r>
            <a:r>
              <a:rPr lang="pt-PT" dirty="0"/>
              <a:t>: </a:t>
            </a:r>
            <a:r>
              <a:rPr lang="pt-PT" dirty="0" err="1"/>
              <a:t>Submission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rebellion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Demand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00901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speaker </a:t>
            </a:r>
            <a:r>
              <a:rPr lang="pt-PT" dirty="0" err="1"/>
              <a:t>then</a:t>
            </a:r>
            <a:r>
              <a:rPr lang="pt-PT" dirty="0"/>
              <a:t> shows </a:t>
            </a:r>
            <a:r>
              <a:rPr lang="pt-PT" dirty="0" err="1"/>
              <a:t>empathy</a:t>
            </a:r>
            <a:r>
              <a:rPr lang="pt-PT" dirty="0"/>
              <a:t> </a:t>
            </a:r>
            <a:r>
              <a:rPr lang="pt-PT" dirty="0" err="1"/>
              <a:t>toward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</a:t>
            </a:r>
            <a:r>
              <a:rPr lang="pt-PT" dirty="0" err="1"/>
              <a:t>needs</a:t>
            </a:r>
            <a:r>
              <a:rPr lang="pt-PT" dirty="0"/>
              <a:t>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Demand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9511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in NVC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to </a:t>
            </a:r>
            <a:r>
              <a:rPr lang="pt-PT" dirty="0" err="1"/>
              <a:t>change</a:t>
            </a:r>
            <a:r>
              <a:rPr lang="pt-PT" dirty="0"/>
              <a:t> 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their</a:t>
            </a:r>
            <a:r>
              <a:rPr lang="pt-PT" dirty="0"/>
              <a:t> </a:t>
            </a:r>
            <a:r>
              <a:rPr lang="pt-PT" dirty="0" err="1"/>
              <a:t>behavior</a:t>
            </a:r>
            <a:r>
              <a:rPr lang="pt-PT" dirty="0"/>
              <a:t> in </a:t>
            </a:r>
            <a:r>
              <a:rPr lang="pt-PT" dirty="0" err="1"/>
              <a:t>order</a:t>
            </a:r>
            <a:r>
              <a:rPr lang="pt-PT" dirty="0"/>
              <a:t> to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way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</a:t>
            </a:r>
            <a:r>
              <a:rPr lang="pt-PT" dirty="0" err="1"/>
              <a:t>establish</a:t>
            </a:r>
            <a:r>
              <a:rPr lang="pt-PT" dirty="0"/>
              <a:t> </a:t>
            </a:r>
            <a:r>
              <a:rPr lang="pt-PT" dirty="0" err="1"/>
              <a:t>relationships</a:t>
            </a:r>
            <a:r>
              <a:rPr lang="pt-PT" dirty="0"/>
              <a:t> </a:t>
            </a:r>
            <a:r>
              <a:rPr lang="pt-PT" dirty="0" err="1"/>
              <a:t>based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honesty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empathy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eventual </a:t>
            </a:r>
            <a:r>
              <a:rPr lang="pt-PT" dirty="0" err="1"/>
              <a:t>fulfill</a:t>
            </a:r>
            <a:r>
              <a:rPr lang="pt-PT" dirty="0"/>
              <a:t> </a:t>
            </a:r>
            <a:r>
              <a:rPr lang="pt-PT" dirty="0" err="1"/>
              <a:t>everyone’s</a:t>
            </a:r>
            <a:r>
              <a:rPr lang="pt-PT" dirty="0"/>
              <a:t> </a:t>
            </a:r>
            <a:r>
              <a:rPr lang="pt-PT" dirty="0" err="1"/>
              <a:t>needs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goal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making</a:t>
            </a:r>
            <a:r>
              <a:rPr lang="pt-PT" dirty="0"/>
              <a:t> </a:t>
            </a:r>
            <a:r>
              <a:rPr lang="pt-PT" dirty="0" err="1"/>
              <a:t>request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435112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4705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Empathy</a:t>
            </a:r>
            <a:br>
              <a:rPr lang="pt-PT" dirty="0"/>
            </a:br>
            <a:endParaRPr lang="pt-PT" dirty="0"/>
          </a:p>
        </p:txBody>
      </p:sp>
      <p:pic>
        <p:nvPicPr>
          <p:cNvPr id="4" name="Marcador de Posição de Conteúdo 3" descr="C:\Users\Isabel Lacerda\AppData\Local\Microsoft\Windows\INetCache\Content.MSO\ED64867F.tmp">
            <a:extLst>
              <a:ext uri="{FF2B5EF4-FFF2-40B4-BE49-F238E27FC236}">
                <a16:creationId xmlns:a16="http://schemas.microsoft.com/office/drawing/2014/main" id="{59DECA88-A28A-48D0-9A40-5358809108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3609975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3BA28FB-8611-4F3D-951E-22764C8048D1}"/>
              </a:ext>
            </a:extLst>
          </p:cNvPr>
          <p:cNvSpPr/>
          <p:nvPr/>
        </p:nvSpPr>
        <p:spPr>
          <a:xfrm>
            <a:off x="1547664" y="5722432"/>
            <a:ext cx="5742384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Jesus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woman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PT" dirty="0" err="1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</a:t>
            </a:r>
            <a:r>
              <a:rPr lang="pt-PT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4:30</a:t>
            </a:r>
            <a:endParaRPr lang="pt-PT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P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860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77500" lnSpcReduction="20000"/>
          </a:bodyPr>
          <a:lstStyle/>
          <a:p>
            <a:r>
              <a:rPr lang="pt-PT" u="sng" dirty="0" err="1"/>
              <a:t>Empathy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respectful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 are </a:t>
            </a:r>
            <a:r>
              <a:rPr lang="pt-PT" dirty="0" err="1"/>
              <a:t>experiencing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demands</a:t>
            </a:r>
            <a:r>
              <a:rPr lang="pt-PT" dirty="0"/>
              <a:t> </a:t>
            </a:r>
            <a:r>
              <a:rPr lang="pt-PT" dirty="0" err="1"/>
              <a:t>presence</a:t>
            </a:r>
            <a:r>
              <a:rPr lang="pt-PT" dirty="0"/>
              <a:t>, </a:t>
            </a:r>
            <a:r>
              <a:rPr lang="pt-PT" dirty="0" err="1"/>
              <a:t>responsibility</a:t>
            </a:r>
            <a:r>
              <a:rPr lang="pt-PT" dirty="0"/>
              <a:t>;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demands</a:t>
            </a:r>
            <a:r>
              <a:rPr lang="pt-PT" dirty="0"/>
              <a:t> me!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b="1" dirty="0" err="1"/>
              <a:t>How</a:t>
            </a:r>
            <a:r>
              <a:rPr lang="pt-PT" b="1" dirty="0"/>
              <a:t> to do </a:t>
            </a:r>
            <a:r>
              <a:rPr lang="pt-PT" b="1" dirty="0" err="1"/>
              <a:t>it</a:t>
            </a:r>
            <a:r>
              <a:rPr lang="pt-PT" b="1" dirty="0"/>
              <a:t>?</a:t>
            </a:r>
          </a:p>
          <a:p>
            <a:pPr lvl="0"/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requires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to </a:t>
            </a:r>
            <a:r>
              <a:rPr lang="pt-PT" dirty="0" err="1"/>
              <a:t>focus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</a:t>
            </a:r>
            <a:r>
              <a:rPr lang="pt-PT" dirty="0" err="1"/>
              <a:t>attention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person’s</a:t>
            </a:r>
            <a:r>
              <a:rPr lang="pt-PT" dirty="0"/>
              <a:t> </a:t>
            </a:r>
            <a:r>
              <a:rPr lang="pt-PT" dirty="0" err="1"/>
              <a:t>message</a:t>
            </a:r>
            <a:endParaRPr lang="pt-PT" dirty="0"/>
          </a:p>
          <a:p>
            <a:pPr lvl="0"/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give</a:t>
            </a:r>
            <a:r>
              <a:rPr lang="pt-PT" dirty="0"/>
              <a:t> to </a:t>
            </a:r>
            <a:r>
              <a:rPr lang="pt-PT" dirty="0" err="1"/>
              <a:t>others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time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space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dirty="0" err="1"/>
              <a:t>express</a:t>
            </a:r>
            <a:r>
              <a:rPr lang="pt-PT" dirty="0"/>
              <a:t> </a:t>
            </a:r>
            <a:r>
              <a:rPr lang="pt-PT" dirty="0" err="1"/>
              <a:t>themselves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to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understood</a:t>
            </a:r>
            <a:endParaRPr lang="pt-PT" dirty="0"/>
          </a:p>
          <a:p>
            <a:pPr lvl="0"/>
            <a:r>
              <a:rPr lang="pt-PT" dirty="0" err="1"/>
              <a:t>Intellectual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blocks</a:t>
            </a:r>
            <a:r>
              <a:rPr lang="pt-PT" dirty="0"/>
              <a:t> </a:t>
            </a:r>
            <a:r>
              <a:rPr lang="pt-PT" dirty="0" err="1"/>
              <a:t>empathy</a:t>
            </a:r>
            <a:endParaRPr lang="pt-PT" dirty="0"/>
          </a:p>
          <a:p>
            <a:pPr lvl="0"/>
            <a:r>
              <a:rPr lang="pt-PT" dirty="0"/>
              <a:t>No </a:t>
            </a:r>
            <a:r>
              <a:rPr lang="pt-PT" dirty="0" err="1"/>
              <a:t>matter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says</a:t>
            </a:r>
            <a:r>
              <a:rPr lang="pt-PT" dirty="0"/>
              <a:t>,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</a:t>
            </a:r>
            <a:r>
              <a:rPr lang="pt-PT" dirty="0" err="1"/>
              <a:t>hear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are: </a:t>
            </a:r>
            <a:r>
              <a:rPr lang="pt-PT" dirty="0" err="1"/>
              <a:t>abserving,feeling</a:t>
            </a:r>
            <a:r>
              <a:rPr lang="pt-PT" dirty="0"/>
              <a:t>, </a:t>
            </a:r>
            <a:r>
              <a:rPr lang="pt-PT" dirty="0" err="1"/>
              <a:t>needing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requesting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Empathy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13422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10000"/>
          </a:bodyPr>
          <a:lstStyle/>
          <a:p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prevents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being</a:t>
            </a:r>
            <a:r>
              <a:rPr lang="pt-PT" dirty="0"/>
              <a:t> </a:t>
            </a:r>
            <a:r>
              <a:rPr lang="pt-PT" dirty="0" err="1"/>
              <a:t>sufficiently</a:t>
            </a:r>
            <a:r>
              <a:rPr lang="pt-PT" dirty="0"/>
              <a:t> </a:t>
            </a:r>
            <a:r>
              <a:rPr lang="pt-PT" dirty="0" err="1"/>
              <a:t>present</a:t>
            </a:r>
            <a:r>
              <a:rPr lang="pt-PT" dirty="0"/>
              <a:t> to </a:t>
            </a:r>
            <a:r>
              <a:rPr lang="pt-PT" dirty="0" err="1"/>
              <a:t>connect</a:t>
            </a:r>
            <a:r>
              <a:rPr lang="pt-PT" dirty="0"/>
              <a:t> </a:t>
            </a:r>
            <a:r>
              <a:rPr lang="pt-PT" dirty="0" err="1"/>
              <a:t>empathically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?  </a:t>
            </a:r>
            <a:r>
              <a:rPr lang="pt-PT" dirty="0" err="1"/>
              <a:t>Intellectually</a:t>
            </a:r>
            <a:r>
              <a:rPr lang="pt-PT" dirty="0"/>
              <a:t> </a:t>
            </a:r>
            <a:r>
              <a:rPr lang="pt-PT" dirty="0" err="1"/>
              <a:t>understanding</a:t>
            </a:r>
            <a:r>
              <a:rPr lang="pt-PT" dirty="0"/>
              <a:t> </a:t>
            </a:r>
            <a:r>
              <a:rPr lang="pt-PT" dirty="0" err="1"/>
              <a:t>blocs</a:t>
            </a:r>
            <a:r>
              <a:rPr lang="pt-PT" dirty="0"/>
              <a:t> </a:t>
            </a:r>
            <a:r>
              <a:rPr lang="pt-PT" dirty="0" err="1"/>
              <a:t>empathy</a:t>
            </a:r>
            <a:r>
              <a:rPr lang="pt-PT" dirty="0"/>
              <a:t>.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heart</a:t>
            </a:r>
            <a:r>
              <a:rPr lang="pt-PT" dirty="0"/>
              <a:t>!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lvl="0"/>
            <a:r>
              <a:rPr lang="pt-PT" i="1" u="sng" dirty="0" err="1"/>
              <a:t>Advising</a:t>
            </a:r>
            <a:r>
              <a:rPr lang="pt-PT" i="1" u="sng" dirty="0"/>
              <a:t>:</a:t>
            </a:r>
            <a:r>
              <a:rPr lang="pt-PT" dirty="0"/>
              <a:t> “I </a:t>
            </a:r>
            <a:r>
              <a:rPr lang="pt-PT" dirty="0" err="1"/>
              <a:t>think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should</a:t>
            </a:r>
            <a:r>
              <a:rPr lang="pt-PT" dirty="0"/>
              <a:t>…..”</a:t>
            </a:r>
          </a:p>
          <a:p>
            <a:pPr lvl="0"/>
            <a:r>
              <a:rPr lang="pt-PT" i="1" u="sng" dirty="0" err="1"/>
              <a:t>One-upping</a:t>
            </a:r>
            <a:r>
              <a:rPr lang="pt-PT" dirty="0"/>
              <a:t>: “</a:t>
            </a:r>
            <a:r>
              <a:rPr lang="pt-PT" dirty="0" err="1"/>
              <a:t>That’s</a:t>
            </a:r>
            <a:r>
              <a:rPr lang="pt-PT" dirty="0"/>
              <a:t> </a:t>
            </a:r>
            <a:r>
              <a:rPr lang="pt-PT" dirty="0" err="1"/>
              <a:t>nothing</a:t>
            </a:r>
            <a:r>
              <a:rPr lang="pt-PT" dirty="0"/>
              <a:t>; </a:t>
            </a:r>
            <a:r>
              <a:rPr lang="pt-PT" dirty="0" err="1"/>
              <a:t>wait</a:t>
            </a:r>
            <a:r>
              <a:rPr lang="pt-PT" dirty="0"/>
              <a:t>  </a:t>
            </a:r>
            <a:r>
              <a:rPr lang="pt-PT" dirty="0" err="1"/>
              <a:t>I’ll</a:t>
            </a:r>
            <a:r>
              <a:rPr lang="pt-PT" dirty="0"/>
              <a:t> </a:t>
            </a:r>
            <a:r>
              <a:rPr lang="pt-PT" dirty="0" err="1"/>
              <a:t>tell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happened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me”</a:t>
            </a:r>
          </a:p>
          <a:p>
            <a:pPr lvl="0"/>
            <a:r>
              <a:rPr lang="pt-PT" i="1" u="sng" dirty="0" err="1"/>
              <a:t>Educating</a:t>
            </a:r>
            <a:r>
              <a:rPr lang="pt-PT" dirty="0"/>
              <a:t>: “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could</a:t>
            </a:r>
            <a:r>
              <a:rPr lang="pt-PT" dirty="0"/>
              <a:t> </a:t>
            </a:r>
            <a:r>
              <a:rPr lang="pt-PT" dirty="0" err="1"/>
              <a:t>turn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a </a:t>
            </a:r>
            <a:r>
              <a:rPr lang="pt-PT" dirty="0" err="1"/>
              <a:t>very</a:t>
            </a:r>
            <a:r>
              <a:rPr lang="pt-PT" dirty="0"/>
              <a:t> positive </a:t>
            </a:r>
            <a:r>
              <a:rPr lang="pt-PT" dirty="0" err="1"/>
              <a:t>experience</a:t>
            </a:r>
            <a:r>
              <a:rPr lang="pt-PT" dirty="0"/>
              <a:t> for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just</a:t>
            </a:r>
            <a:r>
              <a:rPr lang="pt-PT" dirty="0"/>
              <a:t>….”</a:t>
            </a:r>
          </a:p>
          <a:p>
            <a:r>
              <a:rPr lang="pt-PT" i="1" u="sng" dirty="0" err="1"/>
              <a:t>Consoling</a:t>
            </a:r>
            <a:r>
              <a:rPr lang="pt-PT" dirty="0"/>
              <a:t>: “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wasn’t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fault</a:t>
            </a:r>
            <a:r>
              <a:rPr lang="pt-PT" dirty="0"/>
              <a:t>;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best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could</a:t>
            </a:r>
            <a:r>
              <a:rPr lang="pt-PT" dirty="0"/>
              <a:t>”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Empathy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413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err="1"/>
              <a:t>On</a:t>
            </a:r>
            <a:r>
              <a:rPr lang="pt-PT" b="1" dirty="0"/>
              <a:t> </a:t>
            </a:r>
            <a:r>
              <a:rPr lang="pt-PT" b="1" dirty="0" err="1"/>
              <a:t>learning</a:t>
            </a:r>
            <a:r>
              <a:rPr lang="pt-PT" b="1" dirty="0"/>
              <a:t> NVC….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712968" cy="4886003"/>
          </a:xfrm>
        </p:spPr>
        <p:txBody>
          <a:bodyPr>
            <a:normAutofit/>
          </a:bodyPr>
          <a:lstStyle/>
          <a:p>
            <a:pPr lvl="0"/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a </a:t>
            </a:r>
            <a:r>
              <a:rPr lang="pt-PT" dirty="0" err="1"/>
              <a:t>diferent</a:t>
            </a:r>
            <a:r>
              <a:rPr lang="pt-PT" dirty="0"/>
              <a:t> </a:t>
            </a:r>
            <a:r>
              <a:rPr lang="pt-PT" dirty="0" err="1"/>
              <a:t>kind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learning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 </a:t>
            </a:r>
            <a:r>
              <a:rPr lang="pt-PT" dirty="0" err="1"/>
              <a:t>only</a:t>
            </a:r>
            <a:r>
              <a:rPr lang="pt-PT" dirty="0"/>
              <a:t> intelectual </a:t>
            </a:r>
            <a:r>
              <a:rPr lang="pt-PT" i="1" dirty="0" err="1"/>
              <a:t>by</a:t>
            </a:r>
            <a:r>
              <a:rPr lang="pt-PT" i="1" dirty="0"/>
              <a:t> </a:t>
            </a:r>
            <a:r>
              <a:rPr lang="pt-PT" i="1" dirty="0" err="1"/>
              <a:t>talking</a:t>
            </a:r>
            <a:r>
              <a:rPr lang="pt-PT" i="1" dirty="0"/>
              <a:t> </a:t>
            </a:r>
            <a:r>
              <a:rPr lang="pt-PT" i="1" dirty="0" err="1"/>
              <a:t>about</a:t>
            </a:r>
            <a:r>
              <a:rPr lang="pt-PT" i="1" dirty="0"/>
              <a:t> NVC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It</a:t>
            </a:r>
            <a:r>
              <a:rPr lang="pt-PT" dirty="0"/>
              <a:t> takes </a:t>
            </a:r>
            <a:r>
              <a:rPr lang="pt-PT" dirty="0" err="1"/>
              <a:t>place</a:t>
            </a:r>
            <a:r>
              <a:rPr lang="pt-PT" dirty="0"/>
              <a:t> more </a:t>
            </a:r>
            <a:r>
              <a:rPr lang="pt-PT" dirty="0" err="1"/>
              <a:t>powerfully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seek</a:t>
            </a:r>
            <a:r>
              <a:rPr lang="pt-PT" dirty="0"/>
              <a:t> to </a:t>
            </a:r>
            <a:r>
              <a:rPr lang="pt-PT" dirty="0" err="1"/>
              <a:t>connect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ourselves</a:t>
            </a:r>
            <a:endParaRPr lang="pt-PT" dirty="0"/>
          </a:p>
          <a:p>
            <a:pPr lvl="0"/>
            <a:endParaRPr lang="pt-PT" dirty="0"/>
          </a:p>
          <a:p>
            <a:pPr lvl="0"/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getting</a:t>
            </a:r>
            <a:r>
              <a:rPr lang="pt-PT" dirty="0"/>
              <a:t> </a:t>
            </a:r>
            <a:r>
              <a:rPr lang="pt-PT" dirty="0" err="1"/>
              <a:t>right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to move </a:t>
            </a:r>
            <a:r>
              <a:rPr lang="pt-PT" dirty="0" err="1"/>
              <a:t>toward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desire</a:t>
            </a:r>
            <a:endParaRPr lang="pt-PT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069398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lvl="0"/>
            <a:r>
              <a:rPr lang="pt-PT" i="1" u="sng" dirty="0" err="1"/>
              <a:t>Shutting</a:t>
            </a:r>
            <a:r>
              <a:rPr lang="pt-PT" i="1" u="sng" dirty="0"/>
              <a:t> </a:t>
            </a:r>
            <a:r>
              <a:rPr lang="pt-PT" i="1" u="sng" dirty="0" err="1"/>
              <a:t>down</a:t>
            </a:r>
            <a:r>
              <a:rPr lang="pt-PT" dirty="0"/>
              <a:t>: “</a:t>
            </a:r>
            <a:r>
              <a:rPr lang="pt-PT" dirty="0" err="1"/>
              <a:t>Cheer</a:t>
            </a:r>
            <a:r>
              <a:rPr lang="pt-PT" dirty="0"/>
              <a:t> </a:t>
            </a:r>
            <a:r>
              <a:rPr lang="pt-PT" dirty="0" err="1"/>
              <a:t>up</a:t>
            </a:r>
            <a:r>
              <a:rPr lang="pt-PT" dirty="0"/>
              <a:t>.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feel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bad</a:t>
            </a:r>
            <a:r>
              <a:rPr lang="pt-PT" dirty="0"/>
              <a:t>”</a:t>
            </a:r>
          </a:p>
          <a:p>
            <a:pPr lvl="0"/>
            <a:endParaRPr lang="pt-PT" sz="2000" dirty="0"/>
          </a:p>
          <a:p>
            <a:pPr lvl="0"/>
            <a:r>
              <a:rPr lang="pt-PT" i="1" u="sng" dirty="0" err="1"/>
              <a:t>Sympathizing</a:t>
            </a:r>
            <a:r>
              <a:rPr lang="pt-PT" dirty="0"/>
              <a:t>: “Oh,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poor</a:t>
            </a:r>
            <a:r>
              <a:rPr lang="pt-PT" dirty="0"/>
              <a:t> </a:t>
            </a:r>
            <a:r>
              <a:rPr lang="pt-PT" dirty="0" err="1"/>
              <a:t>fellow</a:t>
            </a:r>
            <a:r>
              <a:rPr lang="pt-PT" dirty="0"/>
              <a:t>…”</a:t>
            </a:r>
          </a:p>
          <a:p>
            <a:pPr lvl="0"/>
            <a:endParaRPr lang="pt-PT" sz="2400" dirty="0"/>
          </a:p>
          <a:p>
            <a:pPr lvl="0"/>
            <a:r>
              <a:rPr lang="pt-PT" i="1" u="sng" dirty="0" err="1"/>
              <a:t>Interrogating</a:t>
            </a:r>
            <a:r>
              <a:rPr lang="pt-PT" dirty="0"/>
              <a:t>: “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begin</a:t>
            </a:r>
            <a:r>
              <a:rPr lang="pt-PT" dirty="0"/>
              <a:t>?”</a:t>
            </a:r>
          </a:p>
          <a:p>
            <a:pPr lvl="0"/>
            <a:endParaRPr lang="pt-PT" sz="2400" dirty="0"/>
          </a:p>
          <a:p>
            <a:pPr lvl="0"/>
            <a:r>
              <a:rPr lang="pt-PT" i="1" u="sng" dirty="0" err="1"/>
              <a:t>Explaining</a:t>
            </a:r>
            <a:r>
              <a:rPr lang="pt-PT" dirty="0"/>
              <a:t>: “ I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called</a:t>
            </a:r>
            <a:r>
              <a:rPr lang="pt-PT" dirty="0"/>
              <a:t> </a:t>
            </a:r>
            <a:r>
              <a:rPr lang="pt-PT" dirty="0" err="1"/>
              <a:t>but</a:t>
            </a:r>
            <a:r>
              <a:rPr lang="pt-PT" dirty="0"/>
              <a:t>….”</a:t>
            </a:r>
          </a:p>
          <a:p>
            <a:pPr lvl="0"/>
            <a:endParaRPr lang="pt-PT" sz="2400" dirty="0"/>
          </a:p>
          <a:p>
            <a:pPr lvl="0"/>
            <a:r>
              <a:rPr lang="pt-PT" i="1" u="sng" dirty="0" err="1"/>
              <a:t>Correcting</a:t>
            </a:r>
            <a:r>
              <a:rPr lang="pt-PT" dirty="0"/>
              <a:t>: “ </a:t>
            </a:r>
            <a:r>
              <a:rPr lang="pt-PT" dirty="0" err="1"/>
              <a:t>That’s</a:t>
            </a:r>
            <a:r>
              <a:rPr lang="pt-PT" dirty="0"/>
              <a:t>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happened</a:t>
            </a:r>
            <a:r>
              <a:rPr lang="pt-PT" dirty="0"/>
              <a:t>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Empathy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86641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85000" lnSpcReduction="20000"/>
          </a:bodyPr>
          <a:lstStyle/>
          <a:p>
            <a:r>
              <a:rPr lang="pt-PT" b="1" dirty="0" err="1"/>
              <a:t>Exercise</a:t>
            </a:r>
            <a:endParaRPr lang="pt-PT" dirty="0"/>
          </a:p>
          <a:p>
            <a:pPr marL="0" indent="0">
              <a:buNone/>
            </a:pPr>
            <a:r>
              <a:rPr lang="pt-PT" dirty="0" err="1"/>
              <a:t>Someone</a:t>
            </a:r>
            <a:r>
              <a:rPr lang="pt-PT" dirty="0"/>
              <a:t> </a:t>
            </a:r>
            <a:r>
              <a:rPr lang="pt-PT" dirty="0" err="1"/>
              <a:t>says</a:t>
            </a:r>
            <a:r>
              <a:rPr lang="pt-PT" dirty="0"/>
              <a:t> to </a:t>
            </a:r>
            <a:r>
              <a:rPr lang="pt-PT" dirty="0" err="1"/>
              <a:t>you</a:t>
            </a:r>
            <a:r>
              <a:rPr lang="pt-PT" dirty="0"/>
              <a:t>: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“I </a:t>
            </a:r>
            <a:r>
              <a:rPr lang="pt-PT" dirty="0" err="1"/>
              <a:t>couldn’t</a:t>
            </a:r>
            <a:r>
              <a:rPr lang="pt-PT" dirty="0"/>
              <a:t> </a:t>
            </a:r>
            <a:r>
              <a:rPr lang="pt-PT" dirty="0" err="1"/>
              <a:t>sleep</a:t>
            </a:r>
            <a:r>
              <a:rPr lang="pt-PT" dirty="0"/>
              <a:t> </a:t>
            </a:r>
            <a:r>
              <a:rPr lang="pt-PT" dirty="0" err="1"/>
              <a:t>until</a:t>
            </a:r>
            <a:r>
              <a:rPr lang="pt-PT" dirty="0"/>
              <a:t> 3 </a:t>
            </a:r>
            <a:r>
              <a:rPr lang="pt-PT" dirty="0" err="1"/>
              <a:t>a.m</a:t>
            </a:r>
            <a:r>
              <a:rPr lang="pt-PT" dirty="0"/>
              <a:t>.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night</a:t>
            </a:r>
            <a:r>
              <a:rPr lang="pt-PT" dirty="0"/>
              <a:t>, </a:t>
            </a:r>
            <a:r>
              <a:rPr lang="pt-PT" dirty="0" err="1"/>
              <a:t>thinking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prayer</a:t>
            </a:r>
            <a:r>
              <a:rPr lang="pt-PT" dirty="0"/>
              <a:t> meeting </a:t>
            </a:r>
            <a:r>
              <a:rPr lang="pt-PT" dirty="0" err="1"/>
              <a:t>presentation</a:t>
            </a:r>
            <a:r>
              <a:rPr lang="pt-PT" dirty="0"/>
              <a:t> </a:t>
            </a:r>
            <a:r>
              <a:rPr lang="pt-PT" dirty="0" err="1"/>
              <a:t>today</a:t>
            </a:r>
            <a:r>
              <a:rPr lang="pt-PT" dirty="0"/>
              <a:t>. </a:t>
            </a:r>
            <a:r>
              <a:rPr lang="pt-PT" dirty="0" err="1"/>
              <a:t>So</a:t>
            </a:r>
            <a:r>
              <a:rPr lang="pt-PT" dirty="0"/>
              <a:t>, </a:t>
            </a:r>
            <a:r>
              <a:rPr lang="pt-PT" dirty="0" err="1"/>
              <a:t>now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killing</a:t>
            </a:r>
            <a:r>
              <a:rPr lang="pt-PT" dirty="0"/>
              <a:t> me! </a:t>
            </a:r>
            <a:r>
              <a:rPr lang="pt-PT" dirty="0" err="1"/>
              <a:t>Why</a:t>
            </a:r>
            <a:r>
              <a:rPr lang="pt-PT" dirty="0"/>
              <a:t> do I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such</a:t>
            </a:r>
            <a:r>
              <a:rPr lang="pt-PT" dirty="0"/>
              <a:t> </a:t>
            </a:r>
            <a:r>
              <a:rPr lang="pt-PT" dirty="0" err="1"/>
              <a:t>headhaches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something</a:t>
            </a:r>
            <a:r>
              <a:rPr lang="pt-PT" dirty="0"/>
              <a:t> importante </a:t>
            </a:r>
            <a:r>
              <a:rPr lang="pt-PT" dirty="0" err="1"/>
              <a:t>needs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done</a:t>
            </a:r>
            <a:r>
              <a:rPr lang="pt-PT" dirty="0"/>
              <a:t>?”</a:t>
            </a:r>
          </a:p>
          <a:p>
            <a:pPr marL="0" indent="0">
              <a:buNone/>
            </a:pPr>
            <a:endParaRPr lang="pt-PT" dirty="0"/>
          </a:p>
          <a:p>
            <a:pPr lvl="0"/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reply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reveals</a:t>
            </a:r>
            <a:r>
              <a:rPr lang="pt-PT" dirty="0"/>
              <a:t> </a:t>
            </a:r>
            <a:r>
              <a:rPr lang="pt-PT" dirty="0" err="1"/>
              <a:t>educating</a:t>
            </a:r>
            <a:endParaRPr lang="pt-PT" dirty="0"/>
          </a:p>
          <a:p>
            <a:pPr lvl="0"/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reply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offers</a:t>
            </a:r>
            <a:r>
              <a:rPr lang="pt-PT" dirty="0"/>
              <a:t> </a:t>
            </a:r>
            <a:r>
              <a:rPr lang="pt-PT" dirty="0" err="1"/>
              <a:t>advice</a:t>
            </a:r>
            <a:endParaRPr lang="pt-PT" dirty="0"/>
          </a:p>
          <a:p>
            <a:pPr lvl="0"/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reply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demonstrates</a:t>
            </a:r>
            <a:r>
              <a:rPr lang="pt-PT" dirty="0"/>
              <a:t> </a:t>
            </a:r>
            <a:r>
              <a:rPr lang="pt-PT" dirty="0" err="1"/>
              <a:t>sympathy</a:t>
            </a:r>
            <a:endParaRPr lang="pt-PT" dirty="0"/>
          </a:p>
          <a:p>
            <a:pPr lvl="0"/>
            <a:r>
              <a:rPr lang="pt-PT" dirty="0" err="1"/>
              <a:t>Give</a:t>
            </a:r>
            <a:r>
              <a:rPr lang="pt-PT" dirty="0"/>
              <a:t> a </a:t>
            </a:r>
            <a:r>
              <a:rPr lang="pt-PT" dirty="0" err="1"/>
              <a:t>reply</a:t>
            </a:r>
            <a:r>
              <a:rPr lang="pt-PT" dirty="0"/>
              <a:t> </a:t>
            </a:r>
            <a:r>
              <a:rPr lang="pt-PT" dirty="0" err="1"/>
              <a:t>verbalizing</a:t>
            </a:r>
            <a:r>
              <a:rPr lang="pt-PT" dirty="0"/>
              <a:t> </a:t>
            </a:r>
            <a:r>
              <a:rPr lang="pt-PT" dirty="0" err="1"/>
              <a:t>empathy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Empathy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63268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5229199"/>
          </a:xfrm>
        </p:spPr>
        <p:txBody>
          <a:bodyPr>
            <a:normAutofit fontScale="62500" lnSpcReduction="20000"/>
          </a:bodyPr>
          <a:lstStyle/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wish</a:t>
            </a:r>
            <a:r>
              <a:rPr lang="pt-PT" dirty="0"/>
              <a:t> to </a:t>
            </a:r>
            <a:r>
              <a:rPr lang="pt-PT" dirty="0" err="1"/>
              <a:t>reflect</a:t>
            </a:r>
            <a:r>
              <a:rPr lang="pt-PT" dirty="0"/>
              <a:t> </a:t>
            </a:r>
            <a:r>
              <a:rPr lang="pt-PT" dirty="0" err="1"/>
              <a:t>back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understood</a:t>
            </a:r>
            <a:r>
              <a:rPr lang="pt-PT" dirty="0"/>
              <a:t>.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contributes</a:t>
            </a:r>
            <a:r>
              <a:rPr lang="pt-PT" dirty="0"/>
              <a:t> to </a:t>
            </a:r>
            <a:r>
              <a:rPr lang="pt-PT" dirty="0" err="1"/>
              <a:t>greater</a:t>
            </a:r>
            <a:r>
              <a:rPr lang="pt-PT" dirty="0"/>
              <a:t> </a:t>
            </a:r>
            <a:r>
              <a:rPr lang="pt-PT" dirty="0" err="1"/>
              <a:t>compassion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undersanding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choose</a:t>
            </a:r>
            <a:r>
              <a:rPr lang="pt-PT" dirty="0"/>
              <a:t> to </a:t>
            </a:r>
            <a:r>
              <a:rPr lang="pt-PT" dirty="0" err="1"/>
              <a:t>reflect</a:t>
            </a:r>
            <a:r>
              <a:rPr lang="pt-PT" dirty="0"/>
              <a:t> a </a:t>
            </a:r>
            <a:r>
              <a:rPr lang="pt-PT" dirty="0" err="1"/>
              <a:t>message</a:t>
            </a:r>
            <a:r>
              <a:rPr lang="pt-PT" dirty="0"/>
              <a:t> </a:t>
            </a:r>
            <a:r>
              <a:rPr lang="pt-PT" dirty="0" err="1"/>
              <a:t>back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, </a:t>
            </a:r>
            <a:r>
              <a:rPr lang="pt-PT" dirty="0" err="1"/>
              <a:t>offers</a:t>
            </a:r>
            <a:r>
              <a:rPr lang="pt-PT" dirty="0"/>
              <a:t> </a:t>
            </a:r>
            <a:r>
              <a:rPr lang="pt-PT" dirty="0" err="1"/>
              <a:t>them</a:t>
            </a:r>
            <a:r>
              <a:rPr lang="pt-PT" dirty="0"/>
              <a:t> time to </a:t>
            </a:r>
            <a:r>
              <a:rPr lang="pt-PT" dirty="0" err="1"/>
              <a:t>reflect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they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said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opportunity</a:t>
            </a:r>
            <a:r>
              <a:rPr lang="pt-PT" dirty="0"/>
              <a:t> to </a:t>
            </a:r>
            <a:r>
              <a:rPr lang="pt-PT" dirty="0" err="1"/>
              <a:t>go</a:t>
            </a:r>
            <a:r>
              <a:rPr lang="pt-PT" dirty="0"/>
              <a:t> </a:t>
            </a:r>
            <a:r>
              <a:rPr lang="pt-PT" dirty="0" err="1"/>
              <a:t>deeper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themselves</a:t>
            </a:r>
            <a:endParaRPr lang="pt-PT" dirty="0"/>
          </a:p>
          <a:p>
            <a:endParaRPr lang="pt-PT" dirty="0"/>
          </a:p>
          <a:p>
            <a:pPr marL="0" indent="0">
              <a:buNone/>
            </a:pPr>
            <a:r>
              <a:rPr lang="pt-PT" b="1" dirty="0"/>
              <a:t>In NVC, </a:t>
            </a:r>
            <a:r>
              <a:rPr lang="pt-PT" b="1" dirty="0" err="1"/>
              <a:t>it</a:t>
            </a:r>
            <a:r>
              <a:rPr lang="pt-PT" b="1" dirty="0"/>
              <a:t> </a:t>
            </a:r>
            <a:r>
              <a:rPr lang="pt-PT" b="1" dirty="0" err="1"/>
              <a:t>is</a:t>
            </a:r>
            <a:r>
              <a:rPr lang="pt-PT" b="1" dirty="0"/>
              <a:t> </a:t>
            </a:r>
            <a:r>
              <a:rPr lang="pt-PT" b="1" dirty="0" err="1"/>
              <a:t>done</a:t>
            </a:r>
            <a:r>
              <a:rPr lang="pt-PT" b="1" dirty="0"/>
              <a:t> </a:t>
            </a:r>
            <a:r>
              <a:rPr lang="pt-PT" b="1" dirty="0" err="1"/>
              <a:t>by</a:t>
            </a:r>
            <a:r>
              <a:rPr lang="pt-PT" dirty="0"/>
              <a:t>:</a:t>
            </a:r>
          </a:p>
          <a:p>
            <a:pPr marL="0" lvl="0" indent="0">
              <a:buNone/>
            </a:pPr>
            <a:endParaRPr lang="pt-PT" dirty="0"/>
          </a:p>
          <a:p>
            <a:pPr marL="0" lvl="0" indent="0">
              <a:buNone/>
            </a:pPr>
            <a:r>
              <a:rPr lang="pt-PT" b="1" dirty="0"/>
              <a:t>1. - </a:t>
            </a:r>
            <a:r>
              <a:rPr lang="pt-PT" b="1" dirty="0" err="1"/>
              <a:t>Making</a:t>
            </a:r>
            <a:r>
              <a:rPr lang="pt-PT" b="1" dirty="0"/>
              <a:t> </a:t>
            </a:r>
            <a:r>
              <a:rPr lang="pt-PT" b="1" dirty="0" err="1"/>
              <a:t>questions</a:t>
            </a:r>
            <a:r>
              <a:rPr lang="pt-PT" dirty="0"/>
              <a:t>:</a:t>
            </a:r>
          </a:p>
          <a:p>
            <a:pPr lvl="0"/>
            <a:r>
              <a:rPr lang="pt-PT" i="1" u="sng" dirty="0" err="1"/>
              <a:t>What</a:t>
            </a:r>
            <a:r>
              <a:rPr lang="pt-PT" i="1" u="sng" dirty="0"/>
              <a:t>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other</a:t>
            </a:r>
            <a:r>
              <a:rPr lang="pt-PT" i="1" u="sng" dirty="0"/>
              <a:t> </a:t>
            </a:r>
            <a:r>
              <a:rPr lang="pt-PT" i="1" u="sng" dirty="0" err="1"/>
              <a:t>is</a:t>
            </a:r>
            <a:r>
              <a:rPr lang="pt-PT" i="1" u="sng" dirty="0"/>
              <a:t>  </a:t>
            </a:r>
            <a:r>
              <a:rPr lang="pt-PT" i="1" u="sng" dirty="0" err="1"/>
              <a:t>abserving</a:t>
            </a:r>
            <a:r>
              <a:rPr lang="pt-PT" i="1" u="sng" dirty="0"/>
              <a:t>:</a:t>
            </a:r>
            <a:r>
              <a:rPr lang="pt-PT" dirty="0"/>
              <a:t> “ Are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reacting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many</a:t>
            </a:r>
            <a:r>
              <a:rPr lang="pt-PT" dirty="0"/>
              <a:t> </a:t>
            </a:r>
            <a:r>
              <a:rPr lang="pt-PT" dirty="0" err="1"/>
              <a:t>evenings</a:t>
            </a:r>
            <a:r>
              <a:rPr lang="pt-PT" dirty="0"/>
              <a:t> I </a:t>
            </a:r>
            <a:r>
              <a:rPr lang="pt-PT" dirty="0" err="1"/>
              <a:t>was</a:t>
            </a:r>
            <a:r>
              <a:rPr lang="pt-PT" dirty="0"/>
              <a:t> gone </a:t>
            </a:r>
            <a:r>
              <a:rPr lang="pt-PT" dirty="0" err="1"/>
              <a:t>last</a:t>
            </a:r>
            <a:r>
              <a:rPr lang="pt-PT" dirty="0"/>
              <a:t> </a:t>
            </a:r>
            <a:r>
              <a:rPr lang="pt-PT" dirty="0" err="1"/>
              <a:t>week</a:t>
            </a:r>
            <a:r>
              <a:rPr lang="pt-PT" dirty="0"/>
              <a:t>?”</a:t>
            </a:r>
          </a:p>
          <a:p>
            <a:pPr lvl="0"/>
            <a:r>
              <a:rPr lang="pt-PT" i="1" u="sng" dirty="0" err="1"/>
              <a:t>How</a:t>
            </a:r>
            <a:r>
              <a:rPr lang="pt-PT" i="1" u="sng" dirty="0"/>
              <a:t>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other</a:t>
            </a:r>
            <a:r>
              <a:rPr lang="pt-PT" i="1" u="sng" dirty="0"/>
              <a:t> </a:t>
            </a:r>
            <a:r>
              <a:rPr lang="pt-PT" i="1" u="sng" dirty="0" err="1"/>
              <a:t>is</a:t>
            </a:r>
            <a:r>
              <a:rPr lang="pt-PT" i="1" u="sng" dirty="0"/>
              <a:t> feeling </a:t>
            </a:r>
            <a:r>
              <a:rPr lang="pt-PT" i="1" u="sng" dirty="0" err="1"/>
              <a:t>and</a:t>
            </a:r>
            <a:r>
              <a:rPr lang="pt-PT" i="1" u="sng" dirty="0"/>
              <a:t> </a:t>
            </a:r>
            <a:r>
              <a:rPr lang="pt-PT" i="1" u="sng" dirty="0" err="1"/>
              <a:t>the</a:t>
            </a:r>
            <a:r>
              <a:rPr lang="pt-PT" i="1" u="sng" dirty="0"/>
              <a:t> </a:t>
            </a:r>
            <a:r>
              <a:rPr lang="pt-PT" i="1" u="sng" dirty="0" err="1"/>
              <a:t>need</a:t>
            </a:r>
            <a:r>
              <a:rPr lang="pt-PT" i="1" u="sng" dirty="0"/>
              <a:t> </a:t>
            </a:r>
            <a:r>
              <a:rPr lang="pt-PT" i="1" u="sng" dirty="0" err="1"/>
              <a:t>behind</a:t>
            </a:r>
            <a:r>
              <a:rPr lang="pt-PT" i="1" u="sng" dirty="0"/>
              <a:t> </a:t>
            </a:r>
            <a:r>
              <a:rPr lang="pt-PT" i="1" u="sng" dirty="0" err="1"/>
              <a:t>it</a:t>
            </a:r>
            <a:r>
              <a:rPr lang="pt-PT" i="1" u="sng" dirty="0"/>
              <a:t>:</a:t>
            </a:r>
            <a:r>
              <a:rPr lang="pt-PT" dirty="0"/>
              <a:t> “Are </a:t>
            </a:r>
            <a:r>
              <a:rPr lang="pt-PT" dirty="0" err="1"/>
              <a:t>you</a:t>
            </a:r>
            <a:r>
              <a:rPr lang="pt-PT" dirty="0"/>
              <a:t> feeling </a:t>
            </a:r>
            <a:r>
              <a:rPr lang="pt-PT" dirty="0" err="1"/>
              <a:t>hurt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to </a:t>
            </a:r>
            <a:r>
              <a:rPr lang="pt-PT" dirty="0" err="1"/>
              <a:t>have</a:t>
            </a:r>
            <a:r>
              <a:rPr lang="pt-PT" dirty="0"/>
              <a:t> more </a:t>
            </a:r>
            <a:r>
              <a:rPr lang="pt-PT" dirty="0" err="1"/>
              <a:t>appreciation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efforts</a:t>
            </a:r>
            <a:r>
              <a:rPr lang="pt-PT" dirty="0"/>
              <a:t> </a:t>
            </a:r>
            <a:r>
              <a:rPr lang="pt-PT" dirty="0" err="1"/>
              <a:t>than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receive</a:t>
            </a:r>
            <a:r>
              <a:rPr lang="pt-PT" dirty="0"/>
              <a:t>?”</a:t>
            </a:r>
          </a:p>
          <a:p>
            <a:pPr lvl="0"/>
            <a:r>
              <a:rPr lang="pt-PT" i="1" u="sng" dirty="0" err="1"/>
              <a:t>What</a:t>
            </a:r>
            <a:r>
              <a:rPr lang="pt-PT" i="1" u="sng" dirty="0"/>
              <a:t> </a:t>
            </a:r>
            <a:r>
              <a:rPr lang="pt-PT" i="1" u="sng" dirty="0" err="1"/>
              <a:t>others</a:t>
            </a:r>
            <a:r>
              <a:rPr lang="pt-PT" i="1" u="sng" dirty="0"/>
              <a:t> are </a:t>
            </a:r>
            <a:r>
              <a:rPr lang="pt-PT" i="1" u="sng" dirty="0" err="1"/>
              <a:t>requesting</a:t>
            </a:r>
            <a:r>
              <a:rPr lang="pt-PT" i="1" u="sng" dirty="0"/>
              <a:t>: </a:t>
            </a:r>
            <a:r>
              <a:rPr lang="pt-PT" dirty="0"/>
              <a:t>”Are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wanting</a:t>
            </a:r>
            <a:r>
              <a:rPr lang="pt-PT" dirty="0"/>
              <a:t> me to </a:t>
            </a:r>
            <a:r>
              <a:rPr lang="pt-PT" dirty="0" err="1"/>
              <a:t>tell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reasons</a:t>
            </a:r>
            <a:r>
              <a:rPr lang="pt-PT" dirty="0"/>
              <a:t> for </a:t>
            </a:r>
            <a:r>
              <a:rPr lang="pt-PT" dirty="0" err="1"/>
              <a:t>what</a:t>
            </a:r>
            <a:r>
              <a:rPr lang="pt-PT" dirty="0"/>
              <a:t> I </a:t>
            </a:r>
            <a:r>
              <a:rPr lang="pt-PT" dirty="0" err="1"/>
              <a:t>did</a:t>
            </a:r>
            <a:r>
              <a:rPr lang="pt-PT" dirty="0"/>
              <a:t>?”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 err="1"/>
              <a:t>Paraphrising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28896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/>
              <a:t>2. - A </a:t>
            </a:r>
            <a:r>
              <a:rPr lang="pt-PT" b="1" dirty="0" err="1"/>
              <a:t>reflection</a:t>
            </a:r>
            <a:r>
              <a:rPr lang="pt-PT" b="1" dirty="0"/>
              <a:t> </a:t>
            </a:r>
            <a:r>
              <a:rPr lang="pt-PT" b="1" dirty="0" err="1"/>
              <a:t>of</a:t>
            </a:r>
            <a:r>
              <a:rPr lang="pt-PT" b="1" dirty="0"/>
              <a:t> feelings </a:t>
            </a:r>
            <a:r>
              <a:rPr lang="pt-PT" b="1" dirty="0" err="1"/>
              <a:t>and</a:t>
            </a:r>
            <a:r>
              <a:rPr lang="pt-PT" b="1" dirty="0"/>
              <a:t> </a:t>
            </a:r>
            <a:r>
              <a:rPr lang="pt-PT" b="1" dirty="0" err="1"/>
              <a:t>needs</a:t>
            </a:r>
            <a:r>
              <a:rPr lang="pt-PT" b="1" dirty="0"/>
              <a:t> as a </a:t>
            </a:r>
            <a:r>
              <a:rPr lang="pt-PT" b="1" dirty="0" err="1"/>
              <a:t>confirmation</a:t>
            </a:r>
            <a:r>
              <a:rPr lang="pt-PT" b="1" dirty="0"/>
              <a:t> </a:t>
            </a:r>
            <a:r>
              <a:rPr lang="pt-PT" b="1" dirty="0" err="1"/>
              <a:t>that</a:t>
            </a:r>
            <a:r>
              <a:rPr lang="pt-PT" b="1" dirty="0"/>
              <a:t> </a:t>
            </a:r>
            <a:r>
              <a:rPr lang="pt-PT" b="1" dirty="0" err="1"/>
              <a:t>the</a:t>
            </a:r>
            <a:r>
              <a:rPr lang="pt-PT" b="1" dirty="0"/>
              <a:t> </a:t>
            </a:r>
            <a:r>
              <a:rPr lang="pt-PT" b="1" dirty="0" err="1"/>
              <a:t>person</a:t>
            </a:r>
            <a:r>
              <a:rPr lang="pt-PT" b="1" dirty="0"/>
              <a:t> </a:t>
            </a:r>
            <a:r>
              <a:rPr lang="pt-PT" b="1" dirty="0" err="1"/>
              <a:t>had</a:t>
            </a:r>
            <a:r>
              <a:rPr lang="pt-PT" b="1" dirty="0"/>
              <a:t> </a:t>
            </a:r>
            <a:r>
              <a:rPr lang="pt-PT" b="1" dirty="0" err="1"/>
              <a:t>been</a:t>
            </a:r>
            <a:r>
              <a:rPr lang="pt-PT" b="1" dirty="0"/>
              <a:t> </a:t>
            </a:r>
            <a:r>
              <a:rPr lang="pt-PT" b="1" dirty="0" err="1"/>
              <a:t>heard</a:t>
            </a:r>
            <a:endParaRPr lang="pt-PT" b="1" dirty="0"/>
          </a:p>
          <a:p>
            <a:pPr marL="0" lvl="0" indent="0">
              <a:buNone/>
            </a:pPr>
            <a:endParaRPr lang="pt-PT" dirty="0"/>
          </a:p>
          <a:p>
            <a:r>
              <a:rPr lang="pt-PT" dirty="0"/>
              <a:t>“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never</a:t>
            </a:r>
            <a:r>
              <a:rPr lang="pt-PT" dirty="0"/>
              <a:t> </a:t>
            </a:r>
            <a:r>
              <a:rPr lang="pt-PT" dirty="0" err="1"/>
              <a:t>listen</a:t>
            </a:r>
            <a:r>
              <a:rPr lang="pt-PT" dirty="0"/>
              <a:t> to me”</a:t>
            </a:r>
          </a:p>
          <a:p>
            <a:r>
              <a:rPr lang="pt-PT" dirty="0"/>
              <a:t>“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sounds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are </a:t>
            </a:r>
            <a:r>
              <a:rPr lang="pt-PT" dirty="0" err="1"/>
              <a:t>terribly</a:t>
            </a:r>
            <a:r>
              <a:rPr lang="pt-PT" dirty="0"/>
              <a:t> </a:t>
            </a:r>
            <a:r>
              <a:rPr lang="pt-PT" dirty="0" err="1"/>
              <a:t>frustrated</a:t>
            </a:r>
            <a:r>
              <a:rPr lang="pt-PT" dirty="0"/>
              <a:t> </a:t>
            </a:r>
            <a:r>
              <a:rPr lang="pt-PT" dirty="0" err="1"/>
              <a:t>because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would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to </a:t>
            </a:r>
            <a:r>
              <a:rPr lang="pt-PT" dirty="0" err="1"/>
              <a:t>feel</a:t>
            </a:r>
            <a:r>
              <a:rPr lang="pt-PT" dirty="0"/>
              <a:t> more </a:t>
            </a:r>
            <a:r>
              <a:rPr lang="pt-PT" dirty="0" err="1"/>
              <a:t>connection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speak</a:t>
            </a:r>
            <a:r>
              <a:rPr lang="pt-PT" dirty="0"/>
              <a:t>”</a:t>
            </a:r>
          </a:p>
          <a:p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Paraphrising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68324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r>
              <a:rPr lang="pt-PT" dirty="0" err="1"/>
              <a:t>Allow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to </a:t>
            </a:r>
            <a:r>
              <a:rPr lang="pt-PT" b="1" dirty="0" err="1"/>
              <a:t>fully</a:t>
            </a:r>
            <a:r>
              <a:rPr lang="pt-PT" b="1" dirty="0"/>
              <a:t> </a:t>
            </a:r>
            <a:r>
              <a:rPr lang="pt-PT" b="1" dirty="0" err="1"/>
              <a:t>express</a:t>
            </a:r>
            <a:r>
              <a:rPr lang="pt-PT" b="1" dirty="0"/>
              <a:t> </a:t>
            </a:r>
            <a:r>
              <a:rPr lang="pt-PT" dirty="0" err="1"/>
              <a:t>themselves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 </a:t>
            </a:r>
            <a:r>
              <a:rPr lang="pt-PT" dirty="0" err="1"/>
              <a:t>turning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attention</a:t>
            </a:r>
            <a:r>
              <a:rPr lang="pt-PT" dirty="0"/>
              <a:t> to </a:t>
            </a:r>
            <a:r>
              <a:rPr lang="pt-PT" dirty="0" err="1"/>
              <a:t>solutions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requests</a:t>
            </a:r>
            <a:r>
              <a:rPr lang="pt-PT" dirty="0"/>
              <a:t> for </a:t>
            </a:r>
            <a:r>
              <a:rPr lang="pt-PT" dirty="0" err="1"/>
              <a:t>relief</a:t>
            </a:r>
            <a:r>
              <a:rPr lang="pt-PT" dirty="0"/>
              <a:t>. 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evidence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fully</a:t>
            </a:r>
            <a:r>
              <a:rPr lang="pt-PT" dirty="0"/>
              <a:t> </a:t>
            </a:r>
            <a:r>
              <a:rPr lang="pt-PT" dirty="0" err="1"/>
              <a:t>empathyzed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?</a:t>
            </a:r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person</a:t>
            </a:r>
            <a:r>
              <a:rPr lang="pt-PT" dirty="0"/>
              <a:t> </a:t>
            </a:r>
            <a:r>
              <a:rPr lang="pt-PT" dirty="0" err="1"/>
              <a:t>experiences</a:t>
            </a:r>
            <a:r>
              <a:rPr lang="pt-PT" dirty="0"/>
              <a:t> </a:t>
            </a:r>
            <a:r>
              <a:rPr lang="pt-PT" dirty="0" err="1"/>
              <a:t>relief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stop </a:t>
            </a:r>
            <a:r>
              <a:rPr lang="pt-PT" dirty="0" err="1"/>
              <a:t>talking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br>
              <a:rPr lang="pt-PT" b="1" dirty="0"/>
            </a:br>
            <a:r>
              <a:rPr lang="pt-PT" b="1" dirty="0" err="1"/>
              <a:t>Sustaining</a:t>
            </a:r>
            <a:r>
              <a:rPr lang="pt-PT" b="1" dirty="0"/>
              <a:t> </a:t>
            </a:r>
            <a:r>
              <a:rPr lang="pt-PT" b="1" dirty="0" err="1"/>
              <a:t>empathy</a:t>
            </a:r>
            <a:br>
              <a:rPr lang="pt-PT" dirty="0"/>
            </a:br>
            <a:r>
              <a:rPr lang="pt-PT" b="1" dirty="0"/>
              <a:t> 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80124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openly</a:t>
            </a:r>
            <a:r>
              <a:rPr lang="pt-PT" dirty="0"/>
              <a:t> </a:t>
            </a:r>
            <a:r>
              <a:rPr lang="pt-PT" dirty="0" err="1"/>
              <a:t>acknowledge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distress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preventing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respond</a:t>
            </a:r>
            <a:r>
              <a:rPr lang="pt-PT" dirty="0"/>
              <a:t> </a:t>
            </a:r>
            <a:r>
              <a:rPr lang="pt-PT" dirty="0" err="1"/>
              <a:t>empathically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/>
              <a:t>“</a:t>
            </a:r>
            <a:r>
              <a:rPr lang="pt-PT" dirty="0" err="1"/>
              <a:t>Emergency</a:t>
            </a:r>
            <a:r>
              <a:rPr lang="pt-PT" dirty="0"/>
              <a:t> </a:t>
            </a:r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aid</a:t>
            </a:r>
            <a:r>
              <a:rPr lang="pt-PT" dirty="0"/>
              <a:t> </a:t>
            </a:r>
            <a:r>
              <a:rPr lang="pt-PT" dirty="0" err="1"/>
              <a:t>empathy</a:t>
            </a:r>
            <a:r>
              <a:rPr lang="pt-PT" dirty="0"/>
              <a:t>” –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listen</a:t>
            </a:r>
            <a:r>
              <a:rPr lang="pt-PT" dirty="0"/>
              <a:t> to </a:t>
            </a:r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going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inside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us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same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presence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attention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offer</a:t>
            </a:r>
            <a:r>
              <a:rPr lang="pt-PT" dirty="0"/>
              <a:t> to </a:t>
            </a:r>
            <a:r>
              <a:rPr lang="pt-PT" dirty="0" err="1"/>
              <a:t>others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give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 time out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opportunity</a:t>
            </a:r>
            <a:r>
              <a:rPr lang="pt-PT" dirty="0"/>
              <a:t> to </a:t>
            </a:r>
            <a:r>
              <a:rPr lang="pt-PT" dirty="0" err="1"/>
              <a:t>acquire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empathy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dirty="0" err="1"/>
              <a:t>return</a:t>
            </a:r>
            <a:r>
              <a:rPr lang="pt-PT" dirty="0"/>
              <a:t> in a diferente </a:t>
            </a:r>
            <a:r>
              <a:rPr lang="pt-PT" dirty="0" err="1"/>
              <a:t>frame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mind</a:t>
            </a: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pain</a:t>
            </a:r>
            <a:r>
              <a:rPr lang="pt-PT" dirty="0"/>
              <a:t> </a:t>
            </a:r>
            <a:r>
              <a:rPr lang="pt-PT" dirty="0" err="1"/>
              <a:t>blocks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ability</a:t>
            </a:r>
            <a:r>
              <a:rPr lang="pt-PT" dirty="0"/>
              <a:t> to </a:t>
            </a:r>
            <a:r>
              <a:rPr lang="pt-PT" dirty="0" err="1"/>
              <a:t>empathize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58984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Resultado de imagem para non violent communication">
            <a:extLst>
              <a:ext uri="{FF2B5EF4-FFF2-40B4-BE49-F238E27FC236}">
                <a16:creationId xmlns:a16="http://schemas.microsoft.com/office/drawing/2014/main" id="{40B6B3E8-81EA-40E2-81D5-06BF563A52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5040559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918268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b="1" dirty="0"/>
          </a:p>
          <a:p>
            <a:pPr marL="0" indent="0">
              <a:buNone/>
            </a:pPr>
            <a:r>
              <a:rPr lang="pt-PT" b="1" dirty="0" err="1"/>
              <a:t>Exercises</a:t>
            </a:r>
            <a:r>
              <a:rPr lang="pt-PT" b="1" dirty="0"/>
              <a:t>  (</a:t>
            </a:r>
            <a:r>
              <a:rPr lang="pt-PT" b="1" dirty="0" err="1"/>
              <a:t>receiving</a:t>
            </a:r>
            <a:r>
              <a:rPr lang="pt-PT" b="1" dirty="0"/>
              <a:t> </a:t>
            </a:r>
            <a:r>
              <a:rPr lang="pt-PT" b="1" dirty="0" err="1"/>
              <a:t>empathically</a:t>
            </a:r>
            <a:r>
              <a:rPr lang="pt-PT" b="1" dirty="0"/>
              <a:t> </a:t>
            </a:r>
            <a:r>
              <a:rPr lang="pt-PT" b="1" dirty="0" err="1"/>
              <a:t>vs</a:t>
            </a:r>
            <a:r>
              <a:rPr lang="pt-PT" b="1" dirty="0"/>
              <a:t> non </a:t>
            </a:r>
            <a:r>
              <a:rPr lang="pt-PT" b="1" dirty="0" err="1"/>
              <a:t>empathically</a:t>
            </a:r>
            <a:r>
              <a:rPr lang="pt-PT" b="1" dirty="0"/>
              <a:t>)</a:t>
            </a:r>
            <a:endParaRPr lang="pt-PT" dirty="0"/>
          </a:p>
          <a:p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document</a:t>
            </a:r>
            <a:r>
              <a:rPr lang="pt-PT" dirty="0"/>
              <a:t> </a:t>
            </a:r>
            <a:r>
              <a:rPr lang="pt-PT" dirty="0" err="1"/>
              <a:t>given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pPr marL="0" indent="0">
              <a:buNone/>
            </a:pPr>
            <a:r>
              <a:rPr lang="pt-PT" b="1" dirty="0"/>
              <a:t>Individual </a:t>
            </a:r>
            <a:r>
              <a:rPr lang="pt-PT" b="1" dirty="0" err="1"/>
              <a:t>Practice</a:t>
            </a:r>
            <a:endParaRPr lang="pt-PT" dirty="0"/>
          </a:p>
          <a:p>
            <a:r>
              <a:rPr lang="pt-PT" dirty="0"/>
              <a:t>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document</a:t>
            </a:r>
            <a:r>
              <a:rPr lang="pt-PT" dirty="0"/>
              <a:t> </a:t>
            </a:r>
            <a:r>
              <a:rPr lang="pt-PT" dirty="0" err="1"/>
              <a:t>given</a:t>
            </a:r>
            <a:endParaRPr lang="pt-PT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Empathy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31041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0201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783357"/>
            <a:ext cx="864096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err="1"/>
              <a:t>Connecting</a:t>
            </a:r>
            <a:r>
              <a:rPr lang="pt-PT" dirty="0"/>
              <a:t> </a:t>
            </a:r>
            <a:r>
              <a:rPr lang="pt-PT" dirty="0" err="1"/>
              <a:t>compassionately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ourselves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 </a:t>
            </a:r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most</a:t>
            </a:r>
            <a:r>
              <a:rPr lang="pt-PT" dirty="0"/>
              <a:t> importante use </a:t>
            </a:r>
            <a:r>
              <a:rPr lang="pt-PT" dirty="0" err="1"/>
              <a:t>of</a:t>
            </a:r>
            <a:r>
              <a:rPr lang="pt-PT" dirty="0"/>
              <a:t> NVC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in </a:t>
            </a:r>
            <a:r>
              <a:rPr lang="pt-PT" dirty="0" err="1"/>
              <a:t>developing</a:t>
            </a:r>
            <a:r>
              <a:rPr lang="pt-PT" dirty="0"/>
              <a:t> self-</a:t>
            </a:r>
            <a:r>
              <a:rPr lang="pt-PT" dirty="0" err="1"/>
              <a:t>compassion</a:t>
            </a:r>
            <a:r>
              <a:rPr lang="pt-PT" dirty="0"/>
              <a:t>.</a:t>
            </a:r>
          </a:p>
          <a:p>
            <a:pPr marL="0" indent="0">
              <a:buNone/>
            </a:pPr>
            <a:r>
              <a:rPr lang="pt-PT" dirty="0"/>
              <a:t> </a:t>
            </a:r>
          </a:p>
          <a:p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internally</a:t>
            </a:r>
            <a:r>
              <a:rPr lang="pt-PT" dirty="0"/>
              <a:t> </a:t>
            </a:r>
            <a:r>
              <a:rPr lang="pt-PT" dirty="0" err="1"/>
              <a:t>violent</a:t>
            </a:r>
            <a:r>
              <a:rPr lang="pt-PT" dirty="0"/>
              <a:t> </a:t>
            </a:r>
            <a:r>
              <a:rPr lang="pt-PT" dirty="0" err="1"/>
              <a:t>toward</a:t>
            </a:r>
            <a:r>
              <a:rPr lang="pt-PT" dirty="0"/>
              <a:t> </a:t>
            </a:r>
            <a:r>
              <a:rPr lang="pt-PT" dirty="0" err="1"/>
              <a:t>ourselves</a:t>
            </a:r>
            <a:r>
              <a:rPr lang="pt-PT" dirty="0"/>
              <a:t>,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difficult</a:t>
            </a:r>
            <a:r>
              <a:rPr lang="pt-PT" dirty="0"/>
              <a:t> to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genuinely</a:t>
            </a:r>
            <a:r>
              <a:rPr lang="pt-PT" dirty="0"/>
              <a:t> </a:t>
            </a:r>
            <a:r>
              <a:rPr lang="pt-PT" dirty="0" err="1"/>
              <a:t>compassionate</a:t>
            </a:r>
            <a:r>
              <a:rPr lang="pt-PT" dirty="0"/>
              <a:t> </a:t>
            </a:r>
            <a:r>
              <a:rPr lang="pt-PT" dirty="0" err="1"/>
              <a:t>toward</a:t>
            </a:r>
            <a:r>
              <a:rPr lang="pt-PT" dirty="0"/>
              <a:t> </a:t>
            </a:r>
            <a:r>
              <a:rPr lang="pt-PT" dirty="0" err="1"/>
              <a:t>others</a:t>
            </a:r>
            <a:r>
              <a:rPr lang="pt-PT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pt-PT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2F187-91D0-4385-8FDD-24F94518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PT" b="1" dirty="0"/>
            </a:br>
            <a:r>
              <a:rPr lang="pt-PT" b="1" dirty="0"/>
              <a:t>Self-</a:t>
            </a:r>
            <a:r>
              <a:rPr lang="pt-PT" b="1" dirty="0" err="1"/>
              <a:t>empathy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2881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1079</TotalTime>
  <Words>4291</Words>
  <Application>Microsoft Office PowerPoint</Application>
  <PresentationFormat>Apresentação no Ecrã (4:3)</PresentationFormat>
  <Paragraphs>639</Paragraphs>
  <Slides>113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113</vt:i4>
      </vt:variant>
    </vt:vector>
  </HeadingPairs>
  <TitlesOfParts>
    <vt:vector size="118" baseType="lpstr">
      <vt:lpstr>Arial</vt:lpstr>
      <vt:lpstr>Calibri</vt:lpstr>
      <vt:lpstr>Franklin Gothic Book</vt:lpstr>
      <vt:lpstr>Verdana</vt:lpstr>
      <vt:lpstr>Tema1</vt:lpstr>
      <vt:lpstr>Afcoe-Europe  Summer Class 2018 </vt:lpstr>
      <vt:lpstr>NON VIOLENT COMMUNICATION</vt:lpstr>
      <vt:lpstr> INTRODUCTION </vt:lpstr>
      <vt:lpstr>Marshall Rosemberg  </vt:lpstr>
      <vt:lpstr>  The search begins… </vt:lpstr>
      <vt:lpstr>  The birth of  Non Violent Communication </vt:lpstr>
      <vt:lpstr> Purpose  of NVC  </vt:lpstr>
      <vt:lpstr>What NVC is not </vt:lpstr>
      <vt:lpstr>On learning NVC…. </vt:lpstr>
      <vt:lpstr>Creating the internal space  </vt:lpstr>
      <vt:lpstr>Creating the internal space  </vt:lpstr>
      <vt:lpstr>  Creating the community space that nurtures learning and connection  </vt:lpstr>
      <vt:lpstr>  Creating the community space that nurtures learning and connection  </vt:lpstr>
      <vt:lpstr>Apresentação do PowerPoint</vt:lpstr>
      <vt:lpstr>Apresentação do PowerPoint</vt:lpstr>
      <vt:lpstr> COMMUNICATION  THAT  BLOCKS  COMPASSION (Life alienating communication) </vt:lpstr>
      <vt:lpstr>Apresentação do PowerPoint</vt:lpstr>
      <vt:lpstr>1 – Moralistic Judgments </vt:lpstr>
      <vt:lpstr>1 – Moralistic Judgments </vt:lpstr>
      <vt:lpstr>Value judgments and Moralistic judgments </vt:lpstr>
      <vt:lpstr> Making Comparisons </vt:lpstr>
      <vt:lpstr>Denial of Responsibility</vt:lpstr>
      <vt:lpstr>Denial of Responsibility (cont.)</vt:lpstr>
      <vt:lpstr>Denial of Responsibility (cont.)</vt:lpstr>
      <vt:lpstr> Demands </vt:lpstr>
      <vt:lpstr>Apresentação do PowerPoint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 OBSERVATION (Observing without evaluating) </vt:lpstr>
      <vt:lpstr>Apresentação do PowerPoint</vt:lpstr>
      <vt:lpstr> FEELINGS ( Identify and express feelings) </vt:lpstr>
      <vt:lpstr> Feelings vs Thoughts </vt:lpstr>
      <vt:lpstr> Feelings vs Thoughts </vt:lpstr>
      <vt:lpstr> Feelings vs Perception of ourselves </vt:lpstr>
      <vt:lpstr> Feelings  vs  Perception of others are doing to us </vt:lpstr>
      <vt:lpstr> Feelings  vs  Perception of others are doing to us </vt:lpstr>
      <vt:lpstr> Interpretations (not feelings) we confuse with feelings </vt:lpstr>
      <vt:lpstr> General Vs. Specific emoticons </vt:lpstr>
      <vt:lpstr> EXPRESSING  FEELINGS </vt:lpstr>
      <vt:lpstr>Apresentação do PowerPoint</vt:lpstr>
      <vt:lpstr>Building  own inventory of feeling</vt:lpstr>
      <vt:lpstr>Building  own inventory of feeling</vt:lpstr>
      <vt:lpstr>Building  own inventory of feeling</vt:lpstr>
      <vt:lpstr>Apresentação do PowerPoint</vt:lpstr>
      <vt:lpstr> NEEDS (Taking responsibility for our feeling ) </vt:lpstr>
      <vt:lpstr> NEEDS (Taking responsibility for our feelings ) </vt:lpstr>
      <vt:lpstr> Four options on how to receive a negative message </vt:lpstr>
      <vt:lpstr>Four options on how to receive a negative message</vt:lpstr>
      <vt:lpstr>Four options on how to receive a negative message</vt:lpstr>
      <vt:lpstr>Four options on how to receive a negative message</vt:lpstr>
      <vt:lpstr> Being motiveted out of guilt </vt:lpstr>
      <vt:lpstr> Ways of denial of responsibility </vt:lpstr>
      <vt:lpstr> The need at the root of our feelings </vt:lpstr>
      <vt:lpstr>How can be the different approach in NVC?</vt:lpstr>
      <vt:lpstr> Examples of clearly connecting a feeling with a need </vt:lpstr>
      <vt:lpstr> Examples of clearly connecting a feeling with a need </vt:lpstr>
      <vt:lpstr> Selfish vs Selfless vs Self-full </vt:lpstr>
      <vt:lpstr> The path to emotional liberation </vt:lpstr>
      <vt:lpstr> Our gratest need </vt:lpstr>
      <vt:lpstr>Apresentação do PowerPoint</vt:lpstr>
      <vt:lpstr>Apresentação do PowerPoint</vt:lpstr>
      <vt:lpstr> Some Basic needs we all have  </vt:lpstr>
      <vt:lpstr>Apresentação do PowerPoint</vt:lpstr>
      <vt:lpstr> Request </vt:lpstr>
      <vt:lpstr> Request </vt:lpstr>
      <vt:lpstr>Request</vt:lpstr>
      <vt:lpstr>Request</vt:lpstr>
      <vt:lpstr>Apresentação do PowerPoint</vt:lpstr>
      <vt:lpstr>Ask for a reflection</vt:lpstr>
      <vt:lpstr>Ask for a reflection (Cont)</vt:lpstr>
      <vt:lpstr>Ask for a reflection (Cont)</vt:lpstr>
      <vt:lpstr>Requesting Honesty</vt:lpstr>
      <vt:lpstr>Requesting Honesty  (Cont)</vt:lpstr>
      <vt:lpstr>Requesting Honesty  (Cont)</vt:lpstr>
      <vt:lpstr>Request vs Demand</vt:lpstr>
      <vt:lpstr>Request vs Demand</vt:lpstr>
      <vt:lpstr>Our goal when making request</vt:lpstr>
      <vt:lpstr>Apresentação do PowerPoint</vt:lpstr>
      <vt:lpstr> Empathy </vt:lpstr>
      <vt:lpstr>Empathy</vt:lpstr>
      <vt:lpstr>Empathy</vt:lpstr>
      <vt:lpstr>Empathy</vt:lpstr>
      <vt:lpstr>Empathy</vt:lpstr>
      <vt:lpstr> Paraphrising </vt:lpstr>
      <vt:lpstr>Paraphrising</vt:lpstr>
      <vt:lpstr>  Sustaining empathy   </vt:lpstr>
      <vt:lpstr>When pain blocks our ability to empathize</vt:lpstr>
      <vt:lpstr>Apresentação do PowerPoint</vt:lpstr>
      <vt:lpstr>Empathy</vt:lpstr>
      <vt:lpstr>Apresentação do PowerPoint</vt:lpstr>
      <vt:lpstr> Self-empathy </vt:lpstr>
      <vt:lpstr> NVC Mourning </vt:lpstr>
      <vt:lpstr> NVC Mourning </vt:lpstr>
      <vt:lpstr>  Translating  “ Have to” to “Choose to”   </vt:lpstr>
      <vt:lpstr> Anger (Express anger fully in NVC) </vt:lpstr>
      <vt:lpstr> Anger (Express anger fully in NVC) </vt:lpstr>
      <vt:lpstr> Taking our time </vt:lpstr>
      <vt:lpstr>Apresentação do PowerPoint</vt:lpstr>
      <vt:lpstr> Giving and receiving gratitude  </vt:lpstr>
      <vt:lpstr> Appreciation </vt:lpstr>
      <vt:lpstr> Receiving Appreciation</vt:lpstr>
      <vt:lpstr>Receiving Appreciation</vt:lpstr>
      <vt:lpstr> Saying “Thank you” in NVC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Manuel.Angelo</dc:creator>
  <cp:lastModifiedBy>Isabel Lacerda</cp:lastModifiedBy>
  <cp:revision>203</cp:revision>
  <dcterms:created xsi:type="dcterms:W3CDTF">2015-10-22T10:50:06Z</dcterms:created>
  <dcterms:modified xsi:type="dcterms:W3CDTF">2018-06-05T15:01:06Z</dcterms:modified>
</cp:coreProperties>
</file>